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4"/>
    <p:sldMasterId id="2147487147" r:id="rId5"/>
    <p:sldMasterId id="2147487222" r:id="rId6"/>
  </p:sldMasterIdLst>
  <p:notesMasterIdLst>
    <p:notesMasterId r:id="rId35"/>
  </p:notesMasterIdLst>
  <p:handoutMasterIdLst>
    <p:handoutMasterId r:id="rId36"/>
  </p:handoutMasterIdLst>
  <p:sldIdLst>
    <p:sldId id="2028" r:id="rId7"/>
    <p:sldId id="2088" r:id="rId8"/>
    <p:sldId id="2084" r:id="rId9"/>
    <p:sldId id="2048" r:id="rId10"/>
    <p:sldId id="2034" r:id="rId11"/>
    <p:sldId id="2035" r:id="rId12"/>
    <p:sldId id="2051" r:id="rId13"/>
    <p:sldId id="2066" r:id="rId14"/>
    <p:sldId id="2054" r:id="rId15"/>
    <p:sldId id="2087" r:id="rId16"/>
    <p:sldId id="2060" r:id="rId17"/>
    <p:sldId id="2061" r:id="rId18"/>
    <p:sldId id="2062" r:id="rId19"/>
    <p:sldId id="2042" r:id="rId20"/>
    <p:sldId id="2091" r:id="rId21"/>
    <p:sldId id="2083" r:id="rId22"/>
    <p:sldId id="2064" r:id="rId23"/>
    <p:sldId id="2037" r:id="rId24"/>
    <p:sldId id="2085" r:id="rId25"/>
    <p:sldId id="2082" r:id="rId26"/>
    <p:sldId id="2055" r:id="rId27"/>
    <p:sldId id="2070" r:id="rId28"/>
    <p:sldId id="2092" r:id="rId29"/>
    <p:sldId id="2093" r:id="rId30"/>
    <p:sldId id="2040" r:id="rId31"/>
    <p:sldId id="2089" r:id="rId32"/>
    <p:sldId id="2065" r:id="rId33"/>
    <p:sldId id="2094" r:id="rId34"/>
  </p:sldIdLst>
  <p:sldSz cx="9144000" cy="5143500" type="screen16x9"/>
  <p:notesSz cx="6858000" cy="9144000"/>
  <p:defaultTextStyle>
    <a:defPPr>
      <a:defRPr lang="de-DE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06400" indent="50800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814388" indent="1000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220788" indent="1508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628775" indent="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Vasseur" initials="MV" lastIdx="2" clrIdx="0"/>
  <p:cmAuthor id="2" name="Microsoft Office User" initials="MOU" lastIdx="1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Davenport,Jonathan" initials="D" lastIdx="34" clrIdx="2">
    <p:extLst>
      <p:ext uri="{19B8F6BF-5375-455C-9EA6-DF929625EA0E}">
        <p15:presenceInfo xmlns:p15="http://schemas.microsoft.com/office/powerpoint/2012/main" userId="S::Jonathan.Davenport@gartner.com::93133ec7-f29c-4668-82e7-80c2adb333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CB4"/>
    <a:srgbClr val="9FCAE0"/>
    <a:srgbClr val="B8185D"/>
    <a:srgbClr val="1C3F4D"/>
    <a:srgbClr val="E6E6E6"/>
    <a:srgbClr val="5881BC"/>
    <a:srgbClr val="577EB6"/>
    <a:srgbClr val="415A8A"/>
    <a:srgbClr val="C0D0DA"/>
    <a:srgbClr val="1C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76C9A-AA40-427D-9C91-72AD6C45D960}" v="394" dt="2022-11-15T20:21:10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75720" autoAdjust="0"/>
  </p:normalViewPr>
  <p:slideViewPr>
    <p:cSldViewPr snapToGrid="0" snapToObjects="1">
      <p:cViewPr>
        <p:scale>
          <a:sx n="64" d="100"/>
          <a:sy n="64" d="100"/>
        </p:scale>
        <p:origin x="898" y="34"/>
      </p:cViewPr>
      <p:guideLst>
        <p:guide orient="horz" pos="2096"/>
        <p:guide pos="2880"/>
      </p:guideLst>
    </p:cSldViewPr>
  </p:slideViewPr>
  <p:outlineViewPr>
    <p:cViewPr>
      <p:scale>
        <a:sx n="33" d="100"/>
        <a:sy n="33" d="100"/>
      </p:scale>
      <p:origin x="0" y="-11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10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3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491942-0B3B-E447-8619-68270FD2C16F}" type="datetimeFigureOut">
              <a:rPr lang="de-DE"/>
              <a:pPr/>
              <a:t>06.12.2022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3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264421-2E9A-E94C-B890-6693C329E65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541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11:31:42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2728 367 24575,'-41'0'0,"-47"6"0,-44 7-546,-520 97-5849,548-87 6599,-113 41 0,182-50-11,2 2 1,-51 32-1,60-33 872,16-11-334,-1 1 1,1-2 0,-1 1 0,-17 4 0,22-7-668,0 0 1,0 1 0,1-1 0,-1 1-1,1 0 1,-1 0 0,1 0-1,0 1 1,-1-1 0,1 1 0,0-1-1,1 1 1,-1 0 0,1 0-1,-1 0 1,1 1 0,0-1 0,-2 4-1,-47 67-64,19-29 0,-252 345-1381,235-329 1381,-160 214 0,178-228 0,-37 77 0,-9 59 0,-18 130-1625,70-220 951,-177 720 215,173-650-412,7 2 0,-2 298 0,28-191 950,-1 39 2813,-3-173-1671,0 148 1339,3-225-2682,3 0 0,2 0 0,2-1 0,3-1 0,27 75 1,-22-88-1,2-2 1,2 0 0,2-2 0,52 72 0,-20-43-831,108 106 0,-96-114 462,113 81 1,93 29-645,15-23 223,6-14 604,-208-96 387,143 66-2130,509 222 765,-583-269 1060,3-7-1,2-7 1,213 31-1,-270-61 221,205 2 1,-242-19 43,0-3 0,0-3 0,-1-3 0,77-23 0,121-56 19,-5-16 1,132-77-138,-12-22 1377,-266 136 83,-95 56-1195,0-1 0,-1-1 0,28-32 0,77-122 186,-14-11 248,-52 72-414,-4-3 0,-5-1 0,54-199 0,-21 34-206,96-387-1529,-150 515 1020,-6 0-1,0-239 0,-21 326 819,-3 1-1,-2-1 0,-17-69 1,-58-134 626,65 220-783,-84-233 1018,44 126-1182,-69-159 12,-87-99 0,-11 63 30,-19 18-880,235 320 785,-194-274-112,102 140 177,-134-150-127,206 262 1,-3 2 0,0 1-1,-1 1 1,-51-32-1,-168-91 663,180 112-536,-176-89 0,64 51 0,49 20 0,-26-7 0,121 50 0,-1 2 0,-49-8 0,31 12 878,-69 0 0,-59 10 2225,32 0-1832,24-4-1271,-144 2 0,252 0 0,-31 5 0,44-5 0,1 1 0,-1 0 0,1 1 0,0-1 0,-1 1 0,2 0 0,-11 7 0,15-8-80,-1 0 0,1 0-1,0 0 1,0 0 0,0 1-1,0-1 1,0 1 0,1 0-1,-1-1 1,1 1 0,0 0 0,-1 0-1,1 0 1,0 0 0,1 0-1,-2 6 1,0 8-6746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3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452D97-1268-D74E-915E-FD4244736402}" type="datetimeFigureOut">
              <a:rPr lang="de-DE"/>
              <a:pPr/>
              <a:t>06.12.2022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37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F80F9F5-F7C2-2940-B8E3-01BABABF966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577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06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3pPr>
    <a:lvl4pPr marL="1220788" algn="l" defTabSz="406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4pPr>
    <a:lvl5pPr marL="1628775" algn="l" defTabSz="4064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5pPr>
    <a:lvl6pPr marL="2036868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4243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1618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58991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noProof="0" dirty="0"/>
              <a:t>this talk is to provide you some insights on our recent EVPN migrations we did, especially in Frankfurt. This presentation was held from my colleague Bernhard at DENOG14 where I share same insights from his presentation.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62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6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noProof="0" dirty="0">
                <a:latin typeface="Fira Sans" panose="020B0503050000020004" pitchFamily="34" charset="0"/>
                <a:ea typeface="Fira Sans" panose="020B0503050000020004" pitchFamily="34" charset="0"/>
              </a:rPr>
              <a:t>Customer shortcuts two ports via a single switch.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07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6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Step1: Routers continuously injecting BUM traffic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06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Step2: </a:t>
            </a:r>
            <a:r>
              <a:rPr lang="en-US" sz="1100" dirty="0">
                <a:solidFill>
                  <a:srgbClr val="000000"/>
                </a:solidFill>
                <a:latin typeface="Segoe UI" panose="020B0502040204020203" pitchFamily="34" charset="0"/>
              </a:rPr>
              <a:t>BUM traffic in fabric circulating and increasing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725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>
                <a:solidFill>
                  <a:srgbClr val="000000"/>
                </a:solidFill>
                <a:latin typeface="Segoe UI" panose="020B0502040204020203" pitchFamily="34" charset="0"/>
              </a:rPr>
              <a:t>Step 3: </a:t>
            </a:r>
            <a:r>
              <a:rPr lang="en-US" sz="11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BUM traffic level exceeding egress rate limit and blocking valid traffic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50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70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noProof="0" dirty="0"/>
              <a:t>This ARP/ND Agent</a:t>
            </a:r>
          </a:p>
          <a:p>
            <a:pPr marL="0" indent="0">
              <a:buFontTx/>
              <a:buNone/>
            </a:pPr>
            <a:r>
              <a:rPr lang="en-US" noProof="0" dirty="0"/>
              <a:t>Eliminates proxy ARP issues – compromise: just 1 MAC allowed!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89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We have decided for a Service by Service migration.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65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noProof="0" dirty="0"/>
              <a:t>Challenge: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Creating a representative subset of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Unfortunately, no test of real traffic amount or all customer gears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noProof="0" dirty="0" err="1"/>
              <a:t>Containerlab</a:t>
            </a:r>
            <a:r>
              <a:rPr lang="en-US" noProof="0" dirty="0"/>
              <a:t> was just around the corner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60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noProof="0" dirty="0"/>
              <a:t>Large amounts of connected systems to be tested.</a:t>
            </a:r>
          </a:p>
          <a:p>
            <a:pPr marL="0" indent="0">
              <a:buFontTx/>
              <a:buNone/>
            </a:pPr>
            <a:r>
              <a:rPr lang="en-US" noProof="0" dirty="0"/>
              <a:t>Configurations fully created by tools on base of documented data.</a:t>
            </a:r>
          </a:p>
          <a:p>
            <a:pPr marL="0" indent="0">
              <a:buFontTx/>
              <a:buNone/>
            </a:pPr>
            <a:r>
              <a:rPr lang="en-US" noProof="0" dirty="0"/>
              <a:t>Every code-line had to be correct.</a:t>
            </a:r>
          </a:p>
          <a:p>
            <a:pPr marL="0" indent="0">
              <a:buFontTx/>
              <a:buNone/>
            </a:pPr>
            <a:r>
              <a:rPr lang="en-US" noProof="0" dirty="0"/>
              <a:t>Config deployed via local pre-loaded files –&gt; all at once!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377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Up </a:t>
            </a:r>
            <a:r>
              <a:rPr lang="de-DE" dirty="0" err="1"/>
              <a:t>to</a:t>
            </a:r>
            <a:r>
              <a:rPr lang="de-DE" dirty="0"/>
              <a:t> 11.000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code per </a:t>
            </a:r>
            <a:r>
              <a:rPr lang="de-DE" dirty="0" err="1"/>
              <a:t>router</a:t>
            </a:r>
            <a:r>
              <a:rPr lang="de-DE" dirty="0"/>
              <a:t> in FRA</a:t>
            </a:r>
          </a:p>
          <a:p>
            <a:pPr marL="171450" indent="-171450">
              <a:buFontTx/>
              <a:buChar char="-"/>
            </a:pPr>
            <a:r>
              <a:rPr lang="de-DE" dirty="0"/>
              <a:t>Per File </a:t>
            </a:r>
            <a:r>
              <a:rPr lang="de-DE" dirty="0" err="1"/>
              <a:t>applied</a:t>
            </a:r>
            <a:r>
              <a:rPr lang="de-DE" dirty="0"/>
              <a:t> and </a:t>
            </a:r>
            <a:r>
              <a:rPr lang="de-DE" dirty="0" err="1"/>
              <a:t>activated</a:t>
            </a:r>
            <a:r>
              <a:rPr lang="de-DE" dirty="0"/>
              <a:t>, Applied in 5.5s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No</a:t>
            </a:r>
            <a:r>
              <a:rPr lang="de-DE" dirty="0"/>
              <a:t> ping lost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22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de-DE"/>
              <a:t>So let‘s have a quick look at the agenda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94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32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877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611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425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204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239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16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Let´s start looking at the challenges of a large IXP network.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52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Frankfurt hosts a very large number of peers which are all part of one peering network. Other IXP from us like e.g.: UAE-IX or those in North America or Asia share the same challenge in principle.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22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BUM means: packets arriving at customers interfaces – needing attention from the CPU. Smaller routers do not like these level of noise. </a:t>
            </a:r>
            <a:r>
              <a:rPr lang="en-US" b="1" noProof="0" dirty="0"/>
              <a:t>We wanted to change this.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32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Activated</a:t>
            </a:r>
            <a:r>
              <a:rPr lang="de-DE" dirty="0"/>
              <a:t> </a:t>
            </a:r>
            <a:r>
              <a:rPr lang="de-DE" dirty="0" err="1"/>
              <a:t>proxy</a:t>
            </a:r>
            <a:r>
              <a:rPr lang="de-DE" dirty="0"/>
              <a:t> ARP/ND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threat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monitor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. Customers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shutdown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not </a:t>
            </a:r>
            <a:r>
              <a:rPr lang="de-DE" dirty="0" err="1"/>
              <a:t>fixed</a:t>
            </a:r>
            <a:r>
              <a:rPr lang="de-DE" dirty="0"/>
              <a:t>.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wanted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do </a:t>
            </a:r>
            <a:r>
              <a:rPr lang="de-DE" b="1" dirty="0" err="1"/>
              <a:t>something</a:t>
            </a:r>
            <a:r>
              <a:rPr lang="de-DE" b="1" dirty="0"/>
              <a:t> </a:t>
            </a:r>
            <a:r>
              <a:rPr lang="de-DE" b="1" dirty="0" err="1"/>
              <a:t>against</a:t>
            </a:r>
            <a:r>
              <a:rPr lang="de-DE" b="1" dirty="0"/>
              <a:t> </a:t>
            </a:r>
            <a:r>
              <a:rPr lang="de-DE" b="1" dirty="0" err="1"/>
              <a:t>this</a:t>
            </a:r>
            <a:r>
              <a:rPr lang="de-DE" b="1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5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Let's have a look how port security is implemented at DE-CIX to better understand the backgrounds.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noProof="0" dirty="0">
                <a:latin typeface="Fira Sans" panose="020B0503050000020004" pitchFamily="34" charset="0"/>
                <a:ea typeface="Fira Sans" panose="020B0503050000020004" pitchFamily="34" charset="0"/>
              </a:rPr>
              <a:t>Issue: MAC timeout at intermediate nodes turns unicast into BUM traffic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171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VLAN loops is another incident type I wanted to show here.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0F9F5-F7C2-2940-B8E3-01BABABF966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600" y="482400"/>
            <a:ext cx="7657200" cy="536400"/>
          </a:xfr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687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Foot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4775" y="4810125"/>
            <a:ext cx="5562600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8118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4775" y="4810125"/>
            <a:ext cx="5562600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" name="Rectangle 2"/>
          <p:cNvSpPr/>
          <p:nvPr userDrawn="1"/>
        </p:nvSpPr>
        <p:spPr>
          <a:xfrm>
            <a:off x="8206992" y="4446396"/>
            <a:ext cx="937009" cy="697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5197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All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4775" y="4810125"/>
            <a:ext cx="5562600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" name="Rectangle 2"/>
          <p:cNvSpPr/>
          <p:nvPr userDrawn="1"/>
        </p:nvSpPr>
        <p:spPr>
          <a:xfrm>
            <a:off x="8206992" y="4446396"/>
            <a:ext cx="937009" cy="6971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9796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Start 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4775" y="4619625"/>
            <a:ext cx="8934450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6027" y="1592313"/>
            <a:ext cx="6857952" cy="2056748"/>
          </a:xfrm>
          <a:prstGeom prst="rect">
            <a:avLst/>
          </a:prstGeom>
          <a:solidFill>
            <a:schemeClr val="tx1"/>
          </a:solidFill>
        </p:spPr>
        <p:txBody>
          <a:bodyPr lIns="146304" tIns="91440" rIns="146304" bIns="91440" anchor="t" anchorCtr="0"/>
          <a:lstStyle>
            <a:lvl1pPr>
              <a:defRPr sz="4500" b="1" spc="-75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6026" y="3637722"/>
            <a:ext cx="4117496" cy="1361489"/>
          </a:xfrm>
          <a:prstGeom prst="rect">
            <a:avLst/>
          </a:prstGeom>
          <a:solidFill>
            <a:schemeClr val="accent1"/>
          </a:solidFill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700" b="1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57" y="384184"/>
            <a:ext cx="1448757" cy="7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Start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4775" y="4619625"/>
            <a:ext cx="8934450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855" y="1447800"/>
            <a:ext cx="6385205" cy="1791506"/>
          </a:xfrm>
          <a:prstGeom prst="rect">
            <a:avLst/>
          </a:prstGeom>
        </p:spPr>
        <p:txBody>
          <a:bodyPr anchor="ctr"/>
          <a:lstStyle>
            <a:lvl1pPr>
              <a:defRPr sz="49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037" y="3239306"/>
            <a:ext cx="6392118" cy="1547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  <a:latin typeface="+mn-lt"/>
              </a:defRPr>
            </a:lvl1pPr>
            <a:lvl2pPr marL="332185" indent="-130969">
              <a:defRPr>
                <a:solidFill>
                  <a:schemeClr val="tx1"/>
                </a:solidFill>
                <a:latin typeface="+mn-lt"/>
              </a:defRPr>
            </a:lvl2pPr>
            <a:lvl3pPr marL="671513" indent="-130969">
              <a:defRPr>
                <a:solidFill>
                  <a:schemeClr val="tx1"/>
                </a:solidFill>
                <a:latin typeface="+mn-lt"/>
              </a:defRPr>
            </a:lvl3pPr>
            <a:lvl4pPr marL="1010841" indent="-138113">
              <a:defRPr>
                <a:solidFill>
                  <a:schemeClr val="tx1"/>
                </a:solidFill>
                <a:latin typeface="+mn-lt"/>
              </a:defRPr>
            </a:lvl4pPr>
            <a:lvl5pPr marL="1275160" indent="-13216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57" y="384184"/>
            <a:ext cx="1448757" cy="7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DE-CIX Internet Bilder Peering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27779"/>
          <a:stretch/>
        </p:blipFill>
        <p:spPr>
          <a:xfrm>
            <a:off x="-6206" y="0"/>
            <a:ext cx="9150206" cy="47358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975" y="482400"/>
            <a:ext cx="7657200" cy="536400"/>
          </a:xfrm>
        </p:spPr>
        <p:txBody>
          <a:bodyPr/>
          <a:lstStyle>
            <a:lvl1pPr>
              <a:defRPr sz="2800" b="1" i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1323975" y="1474838"/>
            <a:ext cx="7656663" cy="275156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800"/>
            </a:lvl1pPr>
            <a:lvl2pPr marL="141288" indent="0">
              <a:buNone/>
              <a:defRPr/>
            </a:lvl2pPr>
            <a:lvl3pPr marL="282575" indent="0">
              <a:buNone/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Name | Jobtitel etc</a:t>
            </a:r>
          </a:p>
        </p:txBody>
      </p:sp>
      <p:pic>
        <p:nvPicPr>
          <p:cNvPr id="7" name="Bild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38" y="3307378"/>
            <a:ext cx="9155113" cy="18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_Bild_Logo_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7200" y="3308400"/>
            <a:ext cx="9154800" cy="18432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4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m_Bild_Logo_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7200" y="3308400"/>
            <a:ext cx="9154800" cy="18432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323975" y="361947"/>
            <a:ext cx="7658100" cy="534987"/>
          </a:xfrm>
        </p:spPr>
        <p:txBody>
          <a:bodyPr anchor="ctr"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90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7200" y="3308400"/>
            <a:ext cx="9154800" cy="18432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41150" y="481013"/>
            <a:ext cx="7658100" cy="53498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6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Title &amp; 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036" y="838201"/>
            <a:ext cx="8774084" cy="3948545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1pPr>
            <a:lvl2pPr marL="332185" indent="-130969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671513" indent="-130969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010841" indent="-138113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275160" indent="-13216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</a:t>
            </a:r>
          </a:p>
          <a:p>
            <a:pPr lvl="2"/>
            <a:r>
              <a:rPr lang="en-US"/>
              <a:t>Click to edit text</a:t>
            </a:r>
          </a:p>
          <a:p>
            <a:pPr lvl="3"/>
            <a:r>
              <a:rPr lang="en-US"/>
              <a:t>Click to edit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7036" y="668655"/>
            <a:ext cx="8774084" cy="8382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8000">
                <a:srgbClr val="FF5F0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1184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_Bild_Logo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7200" y="3308400"/>
            <a:ext cx="9154800" cy="18432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581337"/>
            <a:ext cx="7380288" cy="534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21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975" y="482400"/>
            <a:ext cx="7657200" cy="536400"/>
          </a:xfr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1323975" y="1051200"/>
            <a:ext cx="7656663" cy="31752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94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1114209"/>
            <a:ext cx="7666038" cy="93390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07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975" y="1116013"/>
            <a:ext cx="7380287" cy="3185655"/>
          </a:xfrm>
        </p:spPr>
        <p:txBody>
          <a:bodyPr anchor="b"/>
          <a:lstStyle>
            <a:lvl1pPr algn="l">
              <a:defRPr sz="2800" b="1" i="1" cap="none">
                <a:solidFill>
                  <a:srgbClr val="096FA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60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323975" y="1116013"/>
            <a:ext cx="7380287" cy="3185655"/>
          </a:xfrm>
        </p:spPr>
        <p:txBody>
          <a:bodyPr anchor="b"/>
          <a:lstStyle>
            <a:lvl1pPr algn="l">
              <a:defRPr sz="2800" b="1" i="1" cap="none">
                <a:solidFill>
                  <a:srgbClr val="096FA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19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17488" y="200121"/>
            <a:ext cx="4354515" cy="3203999"/>
          </a:xfrm>
          <a:solidFill>
            <a:srgbClr val="C20E1A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3" y="200044"/>
            <a:ext cx="4356000" cy="3204076"/>
          </a:xfrm>
          <a:solidFill>
            <a:srgbClr val="C20E1A"/>
          </a:solidFill>
        </p:spPr>
        <p:txBody>
          <a:bodyPr lIns="506185" tIns="1659177" rIns="506185" bIns="562433"/>
          <a:lstStyle>
            <a:lvl1pPr>
              <a:defRPr sz="3000" b="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7"/>
          <p:cNvSpPr>
            <a:spLocks noGrp="1"/>
          </p:cNvSpPr>
          <p:nvPr>
            <p:ph type="dt" sz="half" idx="14"/>
          </p:nvPr>
        </p:nvSpPr>
        <p:spPr>
          <a:xfrm>
            <a:off x="554038" y="5445125"/>
            <a:ext cx="615950" cy="122238"/>
          </a:xfrm>
          <a:prstGeom prst="rect">
            <a:avLst/>
          </a:prstGeom>
        </p:spPr>
        <p:txBody>
          <a:bodyPr lIns="81475" tIns="40737" rIns="81475" bIns="40737"/>
          <a:lstStyle>
            <a:lvl1pPr defTabSz="407371" fontAlgn="auto">
              <a:spcBef>
                <a:spcPts val="0"/>
              </a:spcBef>
              <a:spcAft>
                <a:spcPts val="0"/>
              </a:spcAft>
              <a:defRPr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5"/>
          </p:nvPr>
        </p:nvSpPr>
        <p:spPr>
          <a:xfrm>
            <a:off x="554038" y="5630863"/>
            <a:ext cx="615950" cy="122237"/>
          </a:xfrm>
          <a:prstGeom prst="rect">
            <a:avLst/>
          </a:prstGeom>
        </p:spPr>
        <p:txBody>
          <a:bodyPr lIns="71579" tIns="35790" rIns="71579" bIns="35790"/>
          <a:lstStyle>
            <a:lvl1pPr defTabSz="407371" fontAlgn="auto">
              <a:spcBef>
                <a:spcPts val="0"/>
              </a:spcBef>
              <a:spcAft>
                <a:spcPts val="0"/>
              </a:spcAft>
              <a:defRPr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CAB4BAA-9A4D-F541-A3EB-AA09696FEB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2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17488" y="200025"/>
            <a:ext cx="8640762" cy="3357563"/>
          </a:xfrm>
          <a:solidFill>
            <a:schemeClr val="accent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975" y="1120886"/>
            <a:ext cx="7380288" cy="2010482"/>
          </a:xfrm>
        </p:spPr>
        <p:txBody>
          <a:bodyPr anchor="b"/>
          <a:lstStyle>
            <a:lvl1pPr algn="l">
              <a:defRPr sz="2800" b="1" i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554038" y="5630863"/>
            <a:ext cx="615950" cy="122237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 defTabSz="407371" fontAlgn="auto">
              <a:spcBef>
                <a:spcPts val="0"/>
              </a:spcBef>
              <a:spcAft>
                <a:spcPts val="0"/>
              </a:spcAft>
              <a:defRPr sz="800" b="0" i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6855767-095D-B545-9748-9C230F3AFE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4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1323975" y="1051200"/>
            <a:ext cx="3641724" cy="3175200"/>
          </a:xfrm>
        </p:spPr>
        <p:txBody>
          <a:bodyPr/>
          <a:lstStyle>
            <a:lvl2pPr marL="216000">
              <a:defRPr/>
            </a:lvl2pPr>
            <a:lvl3pPr marL="360000"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Mastertextformat</a:t>
            </a:r>
            <a:br>
              <a:rPr lang="de-DE" dirty="0"/>
            </a:br>
            <a:r>
              <a:rPr lang="de-DE" dirty="0"/>
              <a:t>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049368" y="1051200"/>
            <a:ext cx="3654895" cy="3175200"/>
          </a:xfrm>
        </p:spPr>
        <p:txBody>
          <a:bodyPr/>
          <a:lstStyle>
            <a:lvl2pPr marL="216000">
              <a:defRPr/>
            </a:lvl2pPr>
            <a:lvl3pPr marL="360000"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Mastertextformat</a:t>
            </a:r>
            <a:br>
              <a:rPr lang="de-DE" dirty="0"/>
            </a:br>
            <a:r>
              <a:rPr lang="de-DE" dirty="0"/>
              <a:t>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488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323975" y="1051200"/>
            <a:ext cx="2394000" cy="3175200"/>
          </a:xfrm>
        </p:spPr>
        <p:txBody>
          <a:bodyPr/>
          <a:lstStyle>
            <a:lvl2pPr marL="216000">
              <a:defRPr/>
            </a:lvl2pPr>
            <a:lvl3pPr marL="360000"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Masterbearbeiten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11"/>
          </p:nvPr>
        </p:nvSpPr>
        <p:spPr>
          <a:xfrm>
            <a:off x="3953751" y="1051200"/>
            <a:ext cx="2394000" cy="3175200"/>
          </a:xfrm>
        </p:spPr>
        <p:txBody>
          <a:bodyPr/>
          <a:lstStyle>
            <a:lvl2pPr marL="216000"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2"/>
          </p:nvPr>
        </p:nvSpPr>
        <p:spPr>
          <a:xfrm>
            <a:off x="6583527" y="1051200"/>
            <a:ext cx="2394000" cy="3175200"/>
          </a:xfrm>
        </p:spPr>
        <p:txBody>
          <a:bodyPr/>
          <a:lstStyle>
            <a:lvl2pPr marL="216000">
              <a:defRPr/>
            </a:lvl2pPr>
            <a:lvl3pPr marL="360000"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450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345275" y="2762449"/>
            <a:ext cx="1980000" cy="14666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8"/>
          </p:nvPr>
        </p:nvSpPr>
        <p:spPr>
          <a:xfrm>
            <a:off x="3669177" y="2762449"/>
            <a:ext cx="1980000" cy="14666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8"/>
          <p:cNvSpPr>
            <a:spLocks noGrp="1"/>
          </p:cNvSpPr>
          <p:nvPr>
            <p:ph sz="quarter" idx="19"/>
          </p:nvPr>
        </p:nvSpPr>
        <p:spPr>
          <a:xfrm>
            <a:off x="5993079" y="2762449"/>
            <a:ext cx="1980000" cy="14666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1345275" y="1122805"/>
            <a:ext cx="1980000" cy="1530227"/>
          </a:xfrm>
          <a:noFill/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1"/>
          </p:nvPr>
        </p:nvSpPr>
        <p:spPr>
          <a:xfrm>
            <a:off x="3669177" y="1122805"/>
            <a:ext cx="1980000" cy="1530227"/>
          </a:xfrm>
          <a:noFill/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22"/>
          </p:nvPr>
        </p:nvSpPr>
        <p:spPr>
          <a:xfrm>
            <a:off x="5993079" y="1122805"/>
            <a:ext cx="1980000" cy="1530227"/>
          </a:xfrm>
          <a:noFill/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71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Title &amp; Content i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036" y="686606"/>
            <a:ext cx="8774084" cy="4100140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1pPr>
            <a:lvl2pPr marL="332185" indent="-130969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671513" indent="-130969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010841" indent="-138113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275160" indent="-13216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</a:t>
            </a:r>
          </a:p>
          <a:p>
            <a:pPr lvl="2"/>
            <a:r>
              <a:rPr lang="en-US"/>
              <a:t>Click to edit text</a:t>
            </a:r>
          </a:p>
          <a:p>
            <a:pPr lvl="3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605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5041899" y="1051200"/>
            <a:ext cx="3662363" cy="31752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954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&amp;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>
          <a:xfrm>
            <a:off x="-161925" y="1114196"/>
            <a:ext cx="9144000" cy="4029304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50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20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5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>
            <a:spLocks noChangeArrowheads="1"/>
          </p:cNvSpPr>
          <p:nvPr/>
        </p:nvSpPr>
        <p:spPr bwMode="auto">
          <a:xfrm>
            <a:off x="1192213" y="3929063"/>
            <a:ext cx="7869237" cy="584773"/>
          </a:xfrm>
          <a:prstGeom prst="rect">
            <a:avLst/>
          </a:prstGeom>
          <a:noFill/>
          <a:ln>
            <a:noFill/>
          </a:ln>
        </p:spPr>
        <p:txBody>
          <a:bodyPr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7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1C3F4D"/>
                </a:solidFill>
              </a:rPr>
              <a:t>DE-CIX Management GmbH | </a:t>
            </a:r>
            <a:r>
              <a:rPr lang="de-DE" sz="1600" dirty="0" err="1">
                <a:solidFill>
                  <a:srgbClr val="1C3F4D"/>
                </a:solidFill>
              </a:rPr>
              <a:t>Lindleystr</a:t>
            </a:r>
            <a:r>
              <a:rPr lang="de-DE" sz="1600" dirty="0">
                <a:solidFill>
                  <a:srgbClr val="1C3F4D"/>
                </a:solidFill>
              </a:rPr>
              <a:t>. 12 | 60314 Frankfurt | Germany</a:t>
            </a:r>
          </a:p>
          <a:p>
            <a:pPr defTabSz="407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1C3F4D"/>
                </a:solidFill>
              </a:rPr>
              <a:t>Phone + 49 69 1730 902 0 | </a:t>
            </a:r>
            <a:r>
              <a:rPr lang="de-DE" sz="1600" dirty="0" err="1">
                <a:solidFill>
                  <a:srgbClr val="1C3F4D"/>
                </a:solidFill>
              </a:rPr>
              <a:t>sales@de-cix.net</a:t>
            </a:r>
            <a:r>
              <a:rPr lang="de-DE" sz="1600" dirty="0">
                <a:solidFill>
                  <a:srgbClr val="1C3F4D"/>
                </a:solidFill>
              </a:rPr>
              <a:t> | </a:t>
            </a:r>
            <a:r>
              <a:rPr lang="de-DE" sz="1600" dirty="0" err="1">
                <a:solidFill>
                  <a:srgbClr val="1C3F4D"/>
                </a:solidFill>
              </a:rPr>
              <a:t>www.de-cix.net</a:t>
            </a:r>
            <a:endParaRPr lang="de-DE" sz="1600" dirty="0">
              <a:solidFill>
                <a:srgbClr val="1C3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m_Bild_Logo_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7200" y="3308400"/>
            <a:ext cx="9154800" cy="18432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323975" y="1836395"/>
            <a:ext cx="7380288" cy="53467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r>
              <a:rPr lang="de-DE" sz="3500" dirty="0" err="1"/>
              <a:t>Thank</a:t>
            </a:r>
            <a:r>
              <a:rPr lang="de-DE" sz="3500" dirty="0"/>
              <a:t> </a:t>
            </a:r>
            <a:r>
              <a:rPr lang="de-DE" sz="3500" dirty="0" err="1"/>
              <a:t>You</a:t>
            </a:r>
            <a:r>
              <a:rPr lang="de-DE" sz="3500" dirty="0"/>
              <a:t> </a:t>
            </a:r>
            <a:r>
              <a:rPr lang="de-DE" sz="3500" dirty="0" err="1"/>
              <a:t>for</a:t>
            </a:r>
            <a:r>
              <a:rPr lang="de-DE" sz="3500" dirty="0"/>
              <a:t> </a:t>
            </a:r>
            <a:r>
              <a:rPr lang="de-DE" sz="3500" dirty="0" err="1"/>
              <a:t>Your</a:t>
            </a:r>
            <a:r>
              <a:rPr lang="de-DE" sz="3500" dirty="0"/>
              <a:t> </a:t>
            </a:r>
            <a:r>
              <a:rPr lang="de-DE" sz="3500" dirty="0" err="1"/>
              <a:t>attention</a:t>
            </a:r>
            <a:r>
              <a:rPr lang="de-DE" sz="3500" dirty="0"/>
              <a:t>!</a:t>
            </a:r>
            <a:endParaRPr lang="de-DE" dirty="0"/>
          </a:p>
        </p:txBody>
      </p:sp>
      <p:sp>
        <p:nvSpPr>
          <p:cNvPr id="6" name="Textfeld 4"/>
          <p:cNvSpPr txBox="1">
            <a:spLocks noChangeArrowheads="1"/>
          </p:cNvSpPr>
          <p:nvPr userDrawn="1"/>
        </p:nvSpPr>
        <p:spPr bwMode="auto">
          <a:xfrm>
            <a:off x="1192213" y="3929063"/>
            <a:ext cx="7869237" cy="584773"/>
          </a:xfrm>
          <a:prstGeom prst="rect">
            <a:avLst/>
          </a:prstGeom>
          <a:noFill/>
          <a:ln>
            <a:noFill/>
          </a:ln>
        </p:spPr>
        <p:txBody>
          <a:bodyPr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7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1C3F4D"/>
                </a:solidFill>
              </a:rPr>
              <a:t>DE-CIX Management GmbH | </a:t>
            </a:r>
            <a:r>
              <a:rPr lang="de-DE" sz="1600" dirty="0" err="1">
                <a:solidFill>
                  <a:srgbClr val="1C3F4D"/>
                </a:solidFill>
              </a:rPr>
              <a:t>Lindleystr</a:t>
            </a:r>
            <a:r>
              <a:rPr lang="de-DE" sz="1600" dirty="0">
                <a:solidFill>
                  <a:srgbClr val="1C3F4D"/>
                </a:solidFill>
              </a:rPr>
              <a:t>. 12 | 60314 Frankfurt | Germany</a:t>
            </a:r>
          </a:p>
          <a:p>
            <a:pPr defTabSz="407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>
                <a:solidFill>
                  <a:srgbClr val="1C3F4D"/>
                </a:solidFill>
              </a:rPr>
              <a:t>Phone + 49 </a:t>
            </a:r>
            <a:r>
              <a:rPr lang="de-DE" sz="1600" dirty="0">
                <a:solidFill>
                  <a:srgbClr val="1C3F4D"/>
                </a:solidFill>
              </a:rPr>
              <a:t>69 1730 </a:t>
            </a:r>
            <a:r>
              <a:rPr lang="de-DE" sz="1600">
                <a:solidFill>
                  <a:srgbClr val="1C3F4D"/>
                </a:solidFill>
              </a:rPr>
              <a:t>902 0 | sales</a:t>
            </a:r>
            <a:r>
              <a:rPr lang="de-DE" sz="1600" dirty="0" err="1">
                <a:solidFill>
                  <a:srgbClr val="1C3F4D"/>
                </a:solidFill>
              </a:rPr>
              <a:t>@de-cix.net</a:t>
            </a:r>
            <a:r>
              <a:rPr lang="de-DE" sz="1600" dirty="0">
                <a:solidFill>
                  <a:srgbClr val="1C3F4D"/>
                </a:solidFill>
              </a:rPr>
              <a:t> | </a:t>
            </a:r>
            <a:r>
              <a:rPr lang="de-DE" sz="1600" dirty="0" err="1">
                <a:solidFill>
                  <a:srgbClr val="1C3F4D"/>
                </a:solidFill>
              </a:rPr>
              <a:t>www.de-cix.net</a:t>
            </a:r>
            <a:endParaRPr lang="de-DE" sz="1600" dirty="0">
              <a:solidFill>
                <a:srgbClr val="1C3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m_Bild_Logo_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18" y="1"/>
            <a:ext cx="9153117" cy="470504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7200" y="3308400"/>
            <a:ext cx="9154800" cy="1843200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323975" y="1836395"/>
            <a:ext cx="7380288" cy="5346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sz="3500" dirty="0" err="1"/>
              <a:t>Thank</a:t>
            </a:r>
            <a:r>
              <a:rPr lang="de-DE" sz="3500" dirty="0"/>
              <a:t> </a:t>
            </a:r>
            <a:r>
              <a:rPr lang="de-DE" sz="3500" dirty="0" err="1"/>
              <a:t>You</a:t>
            </a:r>
            <a:r>
              <a:rPr lang="de-DE" sz="3500" dirty="0"/>
              <a:t> </a:t>
            </a:r>
            <a:r>
              <a:rPr lang="de-DE" sz="3500" dirty="0" err="1"/>
              <a:t>for</a:t>
            </a:r>
            <a:r>
              <a:rPr lang="de-DE" sz="3500" dirty="0"/>
              <a:t> </a:t>
            </a:r>
            <a:r>
              <a:rPr lang="de-DE" sz="3500" dirty="0" err="1"/>
              <a:t>Your</a:t>
            </a:r>
            <a:r>
              <a:rPr lang="de-DE" sz="3500" dirty="0"/>
              <a:t> </a:t>
            </a:r>
            <a:r>
              <a:rPr lang="de-DE" sz="3500" dirty="0" err="1"/>
              <a:t>attention</a:t>
            </a:r>
            <a:r>
              <a:rPr lang="de-DE" sz="3500" dirty="0"/>
              <a:t>!</a:t>
            </a:r>
            <a:endParaRPr lang="de-DE" dirty="0"/>
          </a:p>
        </p:txBody>
      </p:sp>
      <p:sp>
        <p:nvSpPr>
          <p:cNvPr id="9" name="Textfeld 4"/>
          <p:cNvSpPr txBox="1">
            <a:spLocks noChangeArrowheads="1"/>
          </p:cNvSpPr>
          <p:nvPr userDrawn="1"/>
        </p:nvSpPr>
        <p:spPr bwMode="auto">
          <a:xfrm>
            <a:off x="1192213" y="3929063"/>
            <a:ext cx="7869237" cy="584773"/>
          </a:xfrm>
          <a:prstGeom prst="rect">
            <a:avLst/>
          </a:prstGeom>
          <a:noFill/>
          <a:ln>
            <a:noFill/>
          </a:ln>
        </p:spPr>
        <p:txBody>
          <a:bodyPr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07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rgbClr val="FFFFFF"/>
                </a:solidFill>
              </a:rPr>
              <a:t>DE-CIX Management GmbH | </a:t>
            </a:r>
            <a:r>
              <a:rPr lang="de-DE" sz="1600" dirty="0" err="1">
                <a:solidFill>
                  <a:srgbClr val="FFFFFF"/>
                </a:solidFill>
              </a:rPr>
              <a:t>Lindleystr</a:t>
            </a:r>
            <a:r>
              <a:rPr lang="de-DE" sz="1600" dirty="0">
                <a:solidFill>
                  <a:srgbClr val="FFFFFF"/>
                </a:solidFill>
              </a:rPr>
              <a:t>. 12 | 60314 Frankfurt | Germany</a:t>
            </a:r>
          </a:p>
          <a:p>
            <a:pPr defTabSz="4073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>
                <a:solidFill>
                  <a:srgbClr val="FFFFFF"/>
                </a:solidFill>
              </a:rPr>
              <a:t>Phone + 49 </a:t>
            </a:r>
            <a:r>
              <a:rPr lang="de-DE" sz="1600" dirty="0">
                <a:solidFill>
                  <a:srgbClr val="FFFFFF"/>
                </a:solidFill>
              </a:rPr>
              <a:t>69 1730 </a:t>
            </a:r>
            <a:r>
              <a:rPr lang="de-DE" sz="1600">
                <a:solidFill>
                  <a:srgbClr val="FFFFFF"/>
                </a:solidFill>
              </a:rPr>
              <a:t>902 0 | sales</a:t>
            </a:r>
            <a:r>
              <a:rPr lang="de-DE" sz="1600" dirty="0" err="1">
                <a:solidFill>
                  <a:srgbClr val="FFFFFF"/>
                </a:solidFill>
              </a:rPr>
              <a:t>@de-cix.net</a:t>
            </a:r>
            <a:r>
              <a:rPr lang="de-DE" sz="1600" dirty="0">
                <a:solidFill>
                  <a:srgbClr val="FFFFFF"/>
                </a:solidFill>
              </a:rPr>
              <a:t> | </a:t>
            </a:r>
            <a:r>
              <a:rPr lang="de-DE" sz="1600" dirty="0" err="1">
                <a:solidFill>
                  <a:srgbClr val="FFFFFF"/>
                </a:solidFill>
              </a:rPr>
              <a:t>www.de-cix.net</a:t>
            </a:r>
            <a:endParaRPr lang="de-DE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m_Bild_Logo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00"/>
          </a:xfrm>
        </p:spPr>
        <p:txBody>
          <a:bodyPr rtlCol="0">
            <a:noAutofit/>
          </a:bodyPr>
          <a:lstStyle/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7200" y="3308400"/>
            <a:ext cx="9154800" cy="18432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581337"/>
            <a:ext cx="7380288" cy="534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04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_m_Bild_Logo_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15D9A49-200D-4750-AEF0-B76717724665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581337"/>
            <a:ext cx="7380288" cy="534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691272B-5D65-444E-B5EB-FB8FA9163CD6}"/>
              </a:ext>
            </a:extLst>
          </p:cNvPr>
          <p:cNvGrpSpPr/>
          <p:nvPr userDrawn="1"/>
        </p:nvGrpSpPr>
        <p:grpSpPr>
          <a:xfrm>
            <a:off x="209550" y="4241799"/>
            <a:ext cx="639763" cy="601663"/>
            <a:chOff x="209550" y="3776662"/>
            <a:chExt cx="639763" cy="60166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554C3EEA-73A0-4359-8729-DEF27DDF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8" y="3776662"/>
              <a:ext cx="282575" cy="298450"/>
            </a:xfrm>
            <a:custGeom>
              <a:avLst/>
              <a:gdLst>
                <a:gd name="T0" fmla="*/ 64 w 347"/>
                <a:gd name="T1" fmla="*/ 366 h 366"/>
                <a:gd name="T2" fmla="*/ 64 w 347"/>
                <a:gd name="T3" fmla="*/ 366 h 366"/>
                <a:gd name="T4" fmla="*/ 236 w 347"/>
                <a:gd name="T5" fmla="*/ 310 h 366"/>
                <a:gd name="T6" fmla="*/ 236 w 347"/>
                <a:gd name="T7" fmla="*/ 310 h 366"/>
                <a:gd name="T8" fmla="*/ 179 w 347"/>
                <a:gd name="T9" fmla="*/ 254 h 366"/>
                <a:gd name="T10" fmla="*/ 184 w 347"/>
                <a:gd name="T11" fmla="*/ 230 h 366"/>
                <a:gd name="T12" fmla="*/ 266 w 347"/>
                <a:gd name="T13" fmla="*/ 126 h 366"/>
                <a:gd name="T14" fmla="*/ 302 w 347"/>
                <a:gd name="T15" fmla="*/ 23 h 366"/>
                <a:gd name="T16" fmla="*/ 54 w 347"/>
                <a:gd name="T17" fmla="*/ 159 h 366"/>
                <a:gd name="T18" fmla="*/ 0 w 347"/>
                <a:gd name="T19" fmla="*/ 303 h 366"/>
                <a:gd name="T20" fmla="*/ 64 w 347"/>
                <a:gd name="T21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6">
                  <a:moveTo>
                    <a:pt x="64" y="366"/>
                  </a:moveTo>
                  <a:lnTo>
                    <a:pt x="64" y="366"/>
                  </a:lnTo>
                  <a:cubicBezTo>
                    <a:pt x="121" y="366"/>
                    <a:pt x="236" y="310"/>
                    <a:pt x="236" y="310"/>
                  </a:cubicBezTo>
                  <a:lnTo>
                    <a:pt x="236" y="310"/>
                  </a:lnTo>
                  <a:cubicBezTo>
                    <a:pt x="205" y="310"/>
                    <a:pt x="179" y="285"/>
                    <a:pt x="179" y="254"/>
                  </a:cubicBezTo>
                  <a:cubicBezTo>
                    <a:pt x="179" y="245"/>
                    <a:pt x="181" y="237"/>
                    <a:pt x="184" y="230"/>
                  </a:cubicBezTo>
                  <a:cubicBezTo>
                    <a:pt x="196" y="204"/>
                    <a:pt x="225" y="175"/>
                    <a:pt x="266" y="126"/>
                  </a:cubicBezTo>
                  <a:cubicBezTo>
                    <a:pt x="304" y="80"/>
                    <a:pt x="347" y="37"/>
                    <a:pt x="302" y="23"/>
                  </a:cubicBezTo>
                  <a:cubicBezTo>
                    <a:pt x="231" y="0"/>
                    <a:pt x="124" y="57"/>
                    <a:pt x="54" y="159"/>
                  </a:cubicBezTo>
                  <a:cubicBezTo>
                    <a:pt x="12" y="219"/>
                    <a:pt x="0" y="267"/>
                    <a:pt x="0" y="303"/>
                  </a:cubicBezTo>
                  <a:cubicBezTo>
                    <a:pt x="0" y="328"/>
                    <a:pt x="12" y="366"/>
                    <a:pt x="64" y="3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75D50A24-F7E1-43A7-9787-34139A27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" y="3892549"/>
              <a:ext cx="280988" cy="296863"/>
            </a:xfrm>
            <a:custGeom>
              <a:avLst/>
              <a:gdLst>
                <a:gd name="T0" fmla="*/ 283 w 346"/>
                <a:gd name="T1" fmla="*/ 0 h 365"/>
                <a:gd name="T2" fmla="*/ 283 w 346"/>
                <a:gd name="T3" fmla="*/ 0 h 365"/>
                <a:gd name="T4" fmla="*/ 110 w 346"/>
                <a:gd name="T5" fmla="*/ 55 h 365"/>
                <a:gd name="T6" fmla="*/ 110 w 346"/>
                <a:gd name="T7" fmla="*/ 56 h 365"/>
                <a:gd name="T8" fmla="*/ 168 w 346"/>
                <a:gd name="T9" fmla="*/ 112 h 365"/>
                <a:gd name="T10" fmla="*/ 162 w 346"/>
                <a:gd name="T11" fmla="*/ 135 h 365"/>
                <a:gd name="T12" fmla="*/ 81 w 346"/>
                <a:gd name="T13" fmla="*/ 239 h 365"/>
                <a:gd name="T14" fmla="*/ 45 w 346"/>
                <a:gd name="T15" fmla="*/ 343 h 365"/>
                <a:gd name="T16" fmla="*/ 293 w 346"/>
                <a:gd name="T17" fmla="*/ 207 h 365"/>
                <a:gd name="T18" fmla="*/ 346 w 346"/>
                <a:gd name="T19" fmla="*/ 63 h 365"/>
                <a:gd name="T20" fmla="*/ 283 w 346"/>
                <a:gd name="T2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65">
                  <a:moveTo>
                    <a:pt x="283" y="0"/>
                  </a:moveTo>
                  <a:lnTo>
                    <a:pt x="283" y="0"/>
                  </a:lnTo>
                  <a:cubicBezTo>
                    <a:pt x="225" y="0"/>
                    <a:pt x="110" y="55"/>
                    <a:pt x="110" y="55"/>
                  </a:cubicBezTo>
                  <a:lnTo>
                    <a:pt x="110" y="56"/>
                  </a:lnTo>
                  <a:cubicBezTo>
                    <a:pt x="142" y="56"/>
                    <a:pt x="168" y="81"/>
                    <a:pt x="168" y="112"/>
                  </a:cubicBezTo>
                  <a:cubicBezTo>
                    <a:pt x="168" y="120"/>
                    <a:pt x="166" y="128"/>
                    <a:pt x="162" y="135"/>
                  </a:cubicBezTo>
                  <a:cubicBezTo>
                    <a:pt x="151" y="162"/>
                    <a:pt x="121" y="191"/>
                    <a:pt x="81" y="239"/>
                  </a:cubicBezTo>
                  <a:cubicBezTo>
                    <a:pt x="42" y="285"/>
                    <a:pt x="0" y="329"/>
                    <a:pt x="45" y="343"/>
                  </a:cubicBezTo>
                  <a:cubicBezTo>
                    <a:pt x="116" y="365"/>
                    <a:pt x="222" y="308"/>
                    <a:pt x="293" y="207"/>
                  </a:cubicBezTo>
                  <a:cubicBezTo>
                    <a:pt x="335" y="147"/>
                    <a:pt x="346" y="99"/>
                    <a:pt x="346" y="63"/>
                  </a:cubicBezTo>
                  <a:cubicBezTo>
                    <a:pt x="346" y="38"/>
                    <a:pt x="335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EF14DA59-2FEC-452F-BC2A-5E415DF01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" y="4230687"/>
              <a:ext cx="33338" cy="147638"/>
            </a:xfrm>
            <a:custGeom>
              <a:avLst/>
              <a:gdLst>
                <a:gd name="T0" fmla="*/ 0 w 40"/>
                <a:gd name="T1" fmla="*/ 182 h 182"/>
                <a:gd name="T2" fmla="*/ 0 w 40"/>
                <a:gd name="T3" fmla="*/ 182 h 182"/>
                <a:gd name="T4" fmla="*/ 40 w 40"/>
                <a:gd name="T5" fmla="*/ 182 h 182"/>
                <a:gd name="T6" fmla="*/ 40 w 40"/>
                <a:gd name="T7" fmla="*/ 0 h 182"/>
                <a:gd name="T8" fmla="*/ 0 w 40"/>
                <a:gd name="T9" fmla="*/ 0 h 182"/>
                <a:gd name="T10" fmla="*/ 0 w 40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2">
                  <a:moveTo>
                    <a:pt x="0" y="182"/>
                  </a:moveTo>
                  <a:lnTo>
                    <a:pt x="0" y="182"/>
                  </a:lnTo>
                  <a:lnTo>
                    <a:pt x="40" y="18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4669905C-8AB4-4BB1-AB6E-295F7A3F5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8" y="4230687"/>
              <a:ext cx="136525" cy="147638"/>
            </a:xfrm>
            <a:custGeom>
              <a:avLst/>
              <a:gdLst>
                <a:gd name="T0" fmla="*/ 169 w 169"/>
                <a:gd name="T1" fmla="*/ 0 h 182"/>
                <a:gd name="T2" fmla="*/ 169 w 169"/>
                <a:gd name="T3" fmla="*/ 0 h 182"/>
                <a:gd name="T4" fmla="*/ 121 w 169"/>
                <a:gd name="T5" fmla="*/ 0 h 182"/>
                <a:gd name="T6" fmla="*/ 85 w 169"/>
                <a:gd name="T7" fmla="*/ 57 h 182"/>
                <a:gd name="T8" fmla="*/ 48 w 169"/>
                <a:gd name="T9" fmla="*/ 0 h 182"/>
                <a:gd name="T10" fmla="*/ 0 w 169"/>
                <a:gd name="T11" fmla="*/ 0 h 182"/>
                <a:gd name="T12" fmla="*/ 61 w 169"/>
                <a:gd name="T13" fmla="*/ 91 h 182"/>
                <a:gd name="T14" fmla="*/ 0 w 169"/>
                <a:gd name="T15" fmla="*/ 182 h 182"/>
                <a:gd name="T16" fmla="*/ 48 w 169"/>
                <a:gd name="T17" fmla="*/ 182 h 182"/>
                <a:gd name="T18" fmla="*/ 85 w 169"/>
                <a:gd name="T19" fmla="*/ 126 h 182"/>
                <a:gd name="T20" fmla="*/ 121 w 169"/>
                <a:gd name="T21" fmla="*/ 182 h 182"/>
                <a:gd name="T22" fmla="*/ 169 w 169"/>
                <a:gd name="T23" fmla="*/ 182 h 182"/>
                <a:gd name="T24" fmla="*/ 108 w 169"/>
                <a:gd name="T25" fmla="*/ 91 h 182"/>
                <a:gd name="T26" fmla="*/ 169 w 169"/>
                <a:gd name="T2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82">
                  <a:moveTo>
                    <a:pt x="169" y="0"/>
                  </a:moveTo>
                  <a:lnTo>
                    <a:pt x="169" y="0"/>
                  </a:lnTo>
                  <a:lnTo>
                    <a:pt x="121" y="0"/>
                  </a:lnTo>
                  <a:lnTo>
                    <a:pt x="85" y="5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61" y="91"/>
                  </a:lnTo>
                  <a:lnTo>
                    <a:pt x="0" y="182"/>
                  </a:lnTo>
                  <a:lnTo>
                    <a:pt x="48" y="182"/>
                  </a:lnTo>
                  <a:lnTo>
                    <a:pt x="85" y="126"/>
                  </a:lnTo>
                  <a:lnTo>
                    <a:pt x="121" y="182"/>
                  </a:lnTo>
                  <a:lnTo>
                    <a:pt x="169" y="182"/>
                  </a:lnTo>
                  <a:lnTo>
                    <a:pt x="108" y="9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5A77B820-10B9-4B06-A016-221B6DDA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" y="4230687"/>
              <a:ext cx="112713" cy="147638"/>
            </a:xfrm>
            <a:custGeom>
              <a:avLst/>
              <a:gdLst>
                <a:gd name="T0" fmla="*/ 78 w 139"/>
                <a:gd name="T1" fmla="*/ 32 h 182"/>
                <a:gd name="T2" fmla="*/ 78 w 139"/>
                <a:gd name="T3" fmla="*/ 32 h 182"/>
                <a:gd name="T4" fmla="*/ 83 w 139"/>
                <a:gd name="T5" fmla="*/ 32 h 182"/>
                <a:gd name="T6" fmla="*/ 139 w 139"/>
                <a:gd name="T7" fmla="*/ 32 h 182"/>
                <a:gd name="T8" fmla="*/ 139 w 139"/>
                <a:gd name="T9" fmla="*/ 0 h 182"/>
                <a:gd name="T10" fmla="*/ 83 w 139"/>
                <a:gd name="T11" fmla="*/ 0 h 182"/>
                <a:gd name="T12" fmla="*/ 54 w 139"/>
                <a:gd name="T13" fmla="*/ 3 h 182"/>
                <a:gd name="T14" fmla="*/ 27 w 139"/>
                <a:gd name="T15" fmla="*/ 16 h 182"/>
                <a:gd name="T16" fmla="*/ 6 w 139"/>
                <a:gd name="T17" fmla="*/ 46 h 182"/>
                <a:gd name="T18" fmla="*/ 0 w 139"/>
                <a:gd name="T19" fmla="*/ 74 h 182"/>
                <a:gd name="T20" fmla="*/ 21 w 139"/>
                <a:gd name="T21" fmla="*/ 74 h 182"/>
                <a:gd name="T22" fmla="*/ 21 w 139"/>
                <a:gd name="T23" fmla="*/ 108 h 182"/>
                <a:gd name="T24" fmla="*/ 0 w 139"/>
                <a:gd name="T25" fmla="*/ 108 h 182"/>
                <a:gd name="T26" fmla="*/ 6 w 139"/>
                <a:gd name="T27" fmla="*/ 136 h 182"/>
                <a:gd name="T28" fmla="*/ 27 w 139"/>
                <a:gd name="T29" fmla="*/ 167 h 182"/>
                <a:gd name="T30" fmla="*/ 54 w 139"/>
                <a:gd name="T31" fmla="*/ 180 h 182"/>
                <a:gd name="T32" fmla="*/ 83 w 139"/>
                <a:gd name="T33" fmla="*/ 182 h 182"/>
                <a:gd name="T34" fmla="*/ 139 w 139"/>
                <a:gd name="T35" fmla="*/ 182 h 182"/>
                <a:gd name="T36" fmla="*/ 139 w 139"/>
                <a:gd name="T37" fmla="*/ 151 h 182"/>
                <a:gd name="T38" fmla="*/ 83 w 139"/>
                <a:gd name="T39" fmla="*/ 151 h 182"/>
                <a:gd name="T40" fmla="*/ 78 w 139"/>
                <a:gd name="T41" fmla="*/ 151 h 182"/>
                <a:gd name="T42" fmla="*/ 49 w 139"/>
                <a:gd name="T43" fmla="*/ 133 h 182"/>
                <a:gd name="T44" fmla="*/ 41 w 139"/>
                <a:gd name="T45" fmla="*/ 91 h 182"/>
                <a:gd name="T46" fmla="*/ 49 w 139"/>
                <a:gd name="T47" fmla="*/ 50 h 182"/>
                <a:gd name="T48" fmla="*/ 78 w 139"/>
                <a:gd name="T49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82">
                  <a:moveTo>
                    <a:pt x="78" y="32"/>
                  </a:moveTo>
                  <a:lnTo>
                    <a:pt x="78" y="32"/>
                  </a:lnTo>
                  <a:cubicBezTo>
                    <a:pt x="80" y="32"/>
                    <a:pt x="81" y="32"/>
                    <a:pt x="83" y="32"/>
                  </a:cubicBezTo>
                  <a:lnTo>
                    <a:pt x="139" y="32"/>
                  </a:lnTo>
                  <a:lnTo>
                    <a:pt x="139" y="0"/>
                  </a:lnTo>
                  <a:lnTo>
                    <a:pt x="83" y="0"/>
                  </a:lnTo>
                  <a:cubicBezTo>
                    <a:pt x="73" y="0"/>
                    <a:pt x="63" y="1"/>
                    <a:pt x="54" y="3"/>
                  </a:cubicBezTo>
                  <a:cubicBezTo>
                    <a:pt x="44" y="5"/>
                    <a:pt x="35" y="9"/>
                    <a:pt x="27" y="16"/>
                  </a:cubicBezTo>
                  <a:cubicBezTo>
                    <a:pt x="17" y="24"/>
                    <a:pt x="10" y="35"/>
                    <a:pt x="6" y="46"/>
                  </a:cubicBezTo>
                  <a:cubicBezTo>
                    <a:pt x="2" y="56"/>
                    <a:pt x="0" y="65"/>
                    <a:pt x="0" y="74"/>
                  </a:cubicBezTo>
                  <a:lnTo>
                    <a:pt x="21" y="74"/>
                  </a:lnTo>
                  <a:lnTo>
                    <a:pt x="21" y="108"/>
                  </a:lnTo>
                  <a:lnTo>
                    <a:pt x="0" y="108"/>
                  </a:lnTo>
                  <a:cubicBezTo>
                    <a:pt x="0" y="118"/>
                    <a:pt x="2" y="127"/>
                    <a:pt x="6" y="136"/>
                  </a:cubicBezTo>
                  <a:cubicBezTo>
                    <a:pt x="10" y="148"/>
                    <a:pt x="17" y="158"/>
                    <a:pt x="27" y="167"/>
                  </a:cubicBezTo>
                  <a:cubicBezTo>
                    <a:pt x="35" y="173"/>
                    <a:pt x="44" y="178"/>
                    <a:pt x="54" y="180"/>
                  </a:cubicBezTo>
                  <a:cubicBezTo>
                    <a:pt x="63" y="181"/>
                    <a:pt x="73" y="182"/>
                    <a:pt x="83" y="182"/>
                  </a:cubicBezTo>
                  <a:lnTo>
                    <a:pt x="139" y="182"/>
                  </a:lnTo>
                  <a:lnTo>
                    <a:pt x="139" y="151"/>
                  </a:lnTo>
                  <a:lnTo>
                    <a:pt x="83" y="151"/>
                  </a:lnTo>
                  <a:cubicBezTo>
                    <a:pt x="81" y="151"/>
                    <a:pt x="80" y="151"/>
                    <a:pt x="78" y="151"/>
                  </a:cubicBezTo>
                  <a:cubicBezTo>
                    <a:pt x="64" y="149"/>
                    <a:pt x="54" y="143"/>
                    <a:pt x="49" y="133"/>
                  </a:cubicBezTo>
                  <a:cubicBezTo>
                    <a:pt x="44" y="121"/>
                    <a:pt x="41" y="107"/>
                    <a:pt x="41" y="91"/>
                  </a:cubicBezTo>
                  <a:cubicBezTo>
                    <a:pt x="41" y="76"/>
                    <a:pt x="44" y="62"/>
                    <a:pt x="49" y="50"/>
                  </a:cubicBezTo>
                  <a:cubicBezTo>
                    <a:pt x="54" y="39"/>
                    <a:pt x="64" y="34"/>
                    <a:pt x="78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C3EBF1FD-100C-4D3D-B1BC-3A8F32543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230687"/>
              <a:ext cx="111125" cy="147638"/>
            </a:xfrm>
            <a:custGeom>
              <a:avLst/>
              <a:gdLst>
                <a:gd name="T0" fmla="*/ 136 w 136"/>
                <a:gd name="T1" fmla="*/ 151 h 182"/>
                <a:gd name="T2" fmla="*/ 136 w 136"/>
                <a:gd name="T3" fmla="*/ 151 h 182"/>
                <a:gd name="T4" fmla="*/ 86 w 136"/>
                <a:gd name="T5" fmla="*/ 151 h 182"/>
                <a:gd name="T6" fmla="*/ 56 w 136"/>
                <a:gd name="T7" fmla="*/ 140 h 182"/>
                <a:gd name="T8" fmla="*/ 43 w 136"/>
                <a:gd name="T9" fmla="*/ 108 h 182"/>
                <a:gd name="T10" fmla="*/ 121 w 136"/>
                <a:gd name="T11" fmla="*/ 108 h 182"/>
                <a:gd name="T12" fmla="*/ 121 w 136"/>
                <a:gd name="T13" fmla="*/ 75 h 182"/>
                <a:gd name="T14" fmla="*/ 43 w 136"/>
                <a:gd name="T15" fmla="*/ 75 h 182"/>
                <a:gd name="T16" fmla="*/ 56 w 136"/>
                <a:gd name="T17" fmla="*/ 43 h 182"/>
                <a:gd name="T18" fmla="*/ 86 w 136"/>
                <a:gd name="T19" fmla="*/ 32 h 182"/>
                <a:gd name="T20" fmla="*/ 136 w 136"/>
                <a:gd name="T21" fmla="*/ 32 h 182"/>
                <a:gd name="T22" fmla="*/ 136 w 136"/>
                <a:gd name="T23" fmla="*/ 0 h 182"/>
                <a:gd name="T24" fmla="*/ 85 w 136"/>
                <a:gd name="T25" fmla="*/ 0 h 182"/>
                <a:gd name="T26" fmla="*/ 33 w 136"/>
                <a:gd name="T27" fmla="*/ 12 h 182"/>
                <a:gd name="T28" fmla="*/ 5 w 136"/>
                <a:gd name="T29" fmla="*/ 52 h 182"/>
                <a:gd name="T30" fmla="*/ 0 w 136"/>
                <a:gd name="T31" fmla="*/ 83 h 182"/>
                <a:gd name="T32" fmla="*/ 0 w 136"/>
                <a:gd name="T33" fmla="*/ 91 h 182"/>
                <a:gd name="T34" fmla="*/ 0 w 136"/>
                <a:gd name="T35" fmla="*/ 100 h 182"/>
                <a:gd name="T36" fmla="*/ 14 w 136"/>
                <a:gd name="T37" fmla="*/ 151 h 182"/>
                <a:gd name="T38" fmla="*/ 53 w 136"/>
                <a:gd name="T39" fmla="*/ 179 h 182"/>
                <a:gd name="T40" fmla="*/ 85 w 136"/>
                <a:gd name="T41" fmla="*/ 182 h 182"/>
                <a:gd name="T42" fmla="*/ 136 w 136"/>
                <a:gd name="T43" fmla="*/ 182 h 182"/>
                <a:gd name="T44" fmla="*/ 136 w 136"/>
                <a:gd name="T45" fmla="*/ 15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2">
                  <a:moveTo>
                    <a:pt x="136" y="151"/>
                  </a:moveTo>
                  <a:lnTo>
                    <a:pt x="136" y="151"/>
                  </a:lnTo>
                  <a:lnTo>
                    <a:pt x="86" y="151"/>
                  </a:lnTo>
                  <a:cubicBezTo>
                    <a:pt x="75" y="151"/>
                    <a:pt x="64" y="148"/>
                    <a:pt x="56" y="140"/>
                  </a:cubicBezTo>
                  <a:cubicBezTo>
                    <a:pt x="47" y="132"/>
                    <a:pt x="44" y="120"/>
                    <a:pt x="43" y="108"/>
                  </a:cubicBezTo>
                  <a:lnTo>
                    <a:pt x="121" y="108"/>
                  </a:lnTo>
                  <a:lnTo>
                    <a:pt x="121" y="75"/>
                  </a:lnTo>
                  <a:lnTo>
                    <a:pt x="43" y="75"/>
                  </a:lnTo>
                  <a:cubicBezTo>
                    <a:pt x="44" y="63"/>
                    <a:pt x="47" y="51"/>
                    <a:pt x="56" y="43"/>
                  </a:cubicBezTo>
                  <a:cubicBezTo>
                    <a:pt x="64" y="35"/>
                    <a:pt x="75" y="32"/>
                    <a:pt x="86" y="32"/>
                  </a:cubicBezTo>
                  <a:lnTo>
                    <a:pt x="136" y="32"/>
                  </a:lnTo>
                  <a:lnTo>
                    <a:pt x="136" y="0"/>
                  </a:lnTo>
                  <a:lnTo>
                    <a:pt x="85" y="0"/>
                  </a:lnTo>
                  <a:cubicBezTo>
                    <a:pt x="67" y="0"/>
                    <a:pt x="48" y="2"/>
                    <a:pt x="33" y="12"/>
                  </a:cubicBezTo>
                  <a:cubicBezTo>
                    <a:pt x="19" y="22"/>
                    <a:pt x="10" y="36"/>
                    <a:pt x="5" y="52"/>
                  </a:cubicBezTo>
                  <a:cubicBezTo>
                    <a:pt x="2" y="62"/>
                    <a:pt x="1" y="72"/>
                    <a:pt x="0" y="83"/>
                  </a:cubicBezTo>
                  <a:cubicBezTo>
                    <a:pt x="0" y="86"/>
                    <a:pt x="0" y="89"/>
                    <a:pt x="0" y="91"/>
                  </a:cubicBezTo>
                  <a:cubicBezTo>
                    <a:pt x="0" y="94"/>
                    <a:pt x="0" y="97"/>
                    <a:pt x="0" y="100"/>
                  </a:cubicBezTo>
                  <a:cubicBezTo>
                    <a:pt x="1" y="117"/>
                    <a:pt x="4" y="136"/>
                    <a:pt x="14" y="151"/>
                  </a:cubicBezTo>
                  <a:cubicBezTo>
                    <a:pt x="23" y="165"/>
                    <a:pt x="37" y="175"/>
                    <a:pt x="53" y="179"/>
                  </a:cubicBezTo>
                  <a:cubicBezTo>
                    <a:pt x="63" y="182"/>
                    <a:pt x="74" y="182"/>
                    <a:pt x="85" y="182"/>
                  </a:cubicBezTo>
                  <a:lnTo>
                    <a:pt x="136" y="182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44C504DA-CF17-486B-91D1-3C4B9559E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50" y="4230687"/>
              <a:ext cx="130175" cy="147638"/>
            </a:xfrm>
            <a:custGeom>
              <a:avLst/>
              <a:gdLst>
                <a:gd name="T0" fmla="*/ 38 w 160"/>
                <a:gd name="T1" fmla="*/ 150 h 182"/>
                <a:gd name="T2" fmla="*/ 38 w 160"/>
                <a:gd name="T3" fmla="*/ 150 h 182"/>
                <a:gd name="T4" fmla="*/ 70 w 160"/>
                <a:gd name="T5" fmla="*/ 150 h 182"/>
                <a:gd name="T6" fmla="*/ 92 w 160"/>
                <a:gd name="T7" fmla="*/ 147 h 182"/>
                <a:gd name="T8" fmla="*/ 106 w 160"/>
                <a:gd name="T9" fmla="*/ 138 h 182"/>
                <a:gd name="T10" fmla="*/ 115 w 160"/>
                <a:gd name="T11" fmla="*/ 118 h 182"/>
                <a:gd name="T12" fmla="*/ 118 w 160"/>
                <a:gd name="T13" fmla="*/ 92 h 182"/>
                <a:gd name="T14" fmla="*/ 114 w 160"/>
                <a:gd name="T15" fmla="*/ 61 h 182"/>
                <a:gd name="T16" fmla="*/ 102 w 160"/>
                <a:gd name="T17" fmla="*/ 41 h 182"/>
                <a:gd name="T18" fmla="*/ 89 w 160"/>
                <a:gd name="T19" fmla="*/ 35 h 182"/>
                <a:gd name="T20" fmla="*/ 70 w 160"/>
                <a:gd name="T21" fmla="*/ 33 h 182"/>
                <a:gd name="T22" fmla="*/ 38 w 160"/>
                <a:gd name="T23" fmla="*/ 33 h 182"/>
                <a:gd name="T24" fmla="*/ 38 w 160"/>
                <a:gd name="T25" fmla="*/ 150 h 182"/>
                <a:gd name="T26" fmla="*/ 70 w 160"/>
                <a:gd name="T27" fmla="*/ 0 h 182"/>
                <a:gd name="T28" fmla="*/ 70 w 160"/>
                <a:gd name="T29" fmla="*/ 0 h 182"/>
                <a:gd name="T30" fmla="*/ 115 w 160"/>
                <a:gd name="T31" fmla="*/ 6 h 182"/>
                <a:gd name="T32" fmla="*/ 143 w 160"/>
                <a:gd name="T33" fmla="*/ 25 h 182"/>
                <a:gd name="T34" fmla="*/ 150 w 160"/>
                <a:gd name="T35" fmla="*/ 38 h 182"/>
                <a:gd name="T36" fmla="*/ 156 w 160"/>
                <a:gd name="T37" fmla="*/ 54 h 182"/>
                <a:gd name="T38" fmla="*/ 159 w 160"/>
                <a:gd name="T39" fmla="*/ 72 h 182"/>
                <a:gd name="T40" fmla="*/ 160 w 160"/>
                <a:gd name="T41" fmla="*/ 92 h 182"/>
                <a:gd name="T42" fmla="*/ 158 w 160"/>
                <a:gd name="T43" fmla="*/ 117 h 182"/>
                <a:gd name="T44" fmla="*/ 153 w 160"/>
                <a:gd name="T45" fmla="*/ 140 h 182"/>
                <a:gd name="T46" fmla="*/ 138 w 160"/>
                <a:gd name="T47" fmla="*/ 164 h 182"/>
                <a:gd name="T48" fmla="*/ 114 w 160"/>
                <a:gd name="T49" fmla="*/ 178 h 182"/>
                <a:gd name="T50" fmla="*/ 106 w 160"/>
                <a:gd name="T51" fmla="*/ 180 h 182"/>
                <a:gd name="T52" fmla="*/ 97 w 160"/>
                <a:gd name="T53" fmla="*/ 182 h 182"/>
                <a:gd name="T54" fmla="*/ 86 w 160"/>
                <a:gd name="T55" fmla="*/ 182 h 182"/>
                <a:gd name="T56" fmla="*/ 70 w 160"/>
                <a:gd name="T57" fmla="*/ 182 h 182"/>
                <a:gd name="T58" fmla="*/ 0 w 160"/>
                <a:gd name="T59" fmla="*/ 182 h 182"/>
                <a:gd name="T60" fmla="*/ 0 w 160"/>
                <a:gd name="T61" fmla="*/ 0 h 182"/>
                <a:gd name="T62" fmla="*/ 70 w 160"/>
                <a:gd name="T6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182">
                  <a:moveTo>
                    <a:pt x="38" y="150"/>
                  </a:moveTo>
                  <a:lnTo>
                    <a:pt x="38" y="150"/>
                  </a:lnTo>
                  <a:lnTo>
                    <a:pt x="70" y="150"/>
                  </a:lnTo>
                  <a:cubicBezTo>
                    <a:pt x="78" y="150"/>
                    <a:pt x="86" y="149"/>
                    <a:pt x="92" y="147"/>
                  </a:cubicBezTo>
                  <a:cubicBezTo>
                    <a:pt x="98" y="145"/>
                    <a:pt x="102" y="142"/>
                    <a:pt x="106" y="138"/>
                  </a:cubicBezTo>
                  <a:cubicBezTo>
                    <a:pt x="109" y="133"/>
                    <a:pt x="112" y="127"/>
                    <a:pt x="115" y="118"/>
                  </a:cubicBezTo>
                  <a:cubicBezTo>
                    <a:pt x="117" y="110"/>
                    <a:pt x="118" y="101"/>
                    <a:pt x="118" y="92"/>
                  </a:cubicBezTo>
                  <a:cubicBezTo>
                    <a:pt x="118" y="80"/>
                    <a:pt x="117" y="70"/>
                    <a:pt x="114" y="61"/>
                  </a:cubicBezTo>
                  <a:cubicBezTo>
                    <a:pt x="111" y="52"/>
                    <a:pt x="107" y="46"/>
                    <a:pt x="102" y="41"/>
                  </a:cubicBezTo>
                  <a:cubicBezTo>
                    <a:pt x="98" y="38"/>
                    <a:pt x="94" y="36"/>
                    <a:pt x="89" y="35"/>
                  </a:cubicBezTo>
                  <a:cubicBezTo>
                    <a:pt x="84" y="34"/>
                    <a:pt x="78" y="33"/>
                    <a:pt x="70" y="33"/>
                  </a:cubicBezTo>
                  <a:lnTo>
                    <a:pt x="38" y="33"/>
                  </a:lnTo>
                  <a:lnTo>
                    <a:pt x="38" y="150"/>
                  </a:lnTo>
                  <a:close/>
                  <a:moveTo>
                    <a:pt x="70" y="0"/>
                  </a:moveTo>
                  <a:lnTo>
                    <a:pt x="70" y="0"/>
                  </a:lnTo>
                  <a:cubicBezTo>
                    <a:pt x="88" y="0"/>
                    <a:pt x="103" y="2"/>
                    <a:pt x="115" y="6"/>
                  </a:cubicBezTo>
                  <a:cubicBezTo>
                    <a:pt x="126" y="10"/>
                    <a:pt x="135" y="17"/>
                    <a:pt x="143" y="25"/>
                  </a:cubicBezTo>
                  <a:cubicBezTo>
                    <a:pt x="145" y="29"/>
                    <a:pt x="148" y="33"/>
                    <a:pt x="150" y="38"/>
                  </a:cubicBezTo>
                  <a:cubicBezTo>
                    <a:pt x="152" y="42"/>
                    <a:pt x="154" y="48"/>
                    <a:pt x="156" y="54"/>
                  </a:cubicBezTo>
                  <a:cubicBezTo>
                    <a:pt x="157" y="59"/>
                    <a:pt x="158" y="66"/>
                    <a:pt x="159" y="72"/>
                  </a:cubicBezTo>
                  <a:cubicBezTo>
                    <a:pt x="160" y="78"/>
                    <a:pt x="160" y="85"/>
                    <a:pt x="160" y="92"/>
                  </a:cubicBezTo>
                  <a:cubicBezTo>
                    <a:pt x="160" y="100"/>
                    <a:pt x="160" y="108"/>
                    <a:pt x="158" y="117"/>
                  </a:cubicBezTo>
                  <a:cubicBezTo>
                    <a:pt x="157" y="126"/>
                    <a:pt x="155" y="133"/>
                    <a:pt x="153" y="140"/>
                  </a:cubicBezTo>
                  <a:cubicBezTo>
                    <a:pt x="149" y="150"/>
                    <a:pt x="145" y="158"/>
                    <a:pt x="138" y="164"/>
                  </a:cubicBezTo>
                  <a:cubicBezTo>
                    <a:pt x="132" y="171"/>
                    <a:pt x="124" y="175"/>
                    <a:pt x="114" y="178"/>
                  </a:cubicBezTo>
                  <a:cubicBezTo>
                    <a:pt x="112" y="179"/>
                    <a:pt x="109" y="180"/>
                    <a:pt x="106" y="180"/>
                  </a:cubicBezTo>
                  <a:cubicBezTo>
                    <a:pt x="104" y="181"/>
                    <a:pt x="101" y="181"/>
                    <a:pt x="97" y="182"/>
                  </a:cubicBezTo>
                  <a:cubicBezTo>
                    <a:pt x="94" y="182"/>
                    <a:pt x="90" y="182"/>
                    <a:pt x="86" y="182"/>
                  </a:cubicBezTo>
                  <a:cubicBezTo>
                    <a:pt x="81" y="182"/>
                    <a:pt x="76" y="182"/>
                    <a:pt x="70" y="182"/>
                  </a:cubicBezTo>
                  <a:lnTo>
                    <a:pt x="0" y="182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7637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Title &amp;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036" y="838201"/>
            <a:ext cx="8774084" cy="394854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332185" indent="-130969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71513" indent="-130969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10841" indent="-13811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275160" indent="-13216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</a:t>
            </a:r>
          </a:p>
          <a:p>
            <a:pPr lvl="2"/>
            <a:r>
              <a:rPr lang="en-US"/>
              <a:t>Click to edit text</a:t>
            </a:r>
          </a:p>
          <a:p>
            <a:pPr lvl="3"/>
            <a:r>
              <a:rPr lang="en-US"/>
              <a:t>Click to edit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7036" y="668655"/>
            <a:ext cx="8774084" cy="838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7000">
                <a:srgbClr val="FF5F0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7153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E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7EFE8BEE-00B2-4000-82FB-B2626E58C15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62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581337"/>
            <a:ext cx="7380288" cy="534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09FC919-BDB2-4657-B463-3530C79C3BB9}"/>
              </a:ext>
            </a:extLst>
          </p:cNvPr>
          <p:cNvGrpSpPr/>
          <p:nvPr userDrawn="1"/>
        </p:nvGrpSpPr>
        <p:grpSpPr>
          <a:xfrm>
            <a:off x="209550" y="4241799"/>
            <a:ext cx="639763" cy="601663"/>
            <a:chOff x="209550" y="3776662"/>
            <a:chExt cx="639763" cy="6016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BA911A3-0122-41C6-BF9E-015AEF5E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8" y="3776662"/>
              <a:ext cx="282575" cy="298450"/>
            </a:xfrm>
            <a:custGeom>
              <a:avLst/>
              <a:gdLst>
                <a:gd name="T0" fmla="*/ 64 w 347"/>
                <a:gd name="T1" fmla="*/ 366 h 366"/>
                <a:gd name="T2" fmla="*/ 64 w 347"/>
                <a:gd name="T3" fmla="*/ 366 h 366"/>
                <a:gd name="T4" fmla="*/ 236 w 347"/>
                <a:gd name="T5" fmla="*/ 310 h 366"/>
                <a:gd name="T6" fmla="*/ 236 w 347"/>
                <a:gd name="T7" fmla="*/ 310 h 366"/>
                <a:gd name="T8" fmla="*/ 179 w 347"/>
                <a:gd name="T9" fmla="*/ 254 h 366"/>
                <a:gd name="T10" fmla="*/ 184 w 347"/>
                <a:gd name="T11" fmla="*/ 230 h 366"/>
                <a:gd name="T12" fmla="*/ 266 w 347"/>
                <a:gd name="T13" fmla="*/ 126 h 366"/>
                <a:gd name="T14" fmla="*/ 302 w 347"/>
                <a:gd name="T15" fmla="*/ 23 h 366"/>
                <a:gd name="T16" fmla="*/ 54 w 347"/>
                <a:gd name="T17" fmla="*/ 159 h 366"/>
                <a:gd name="T18" fmla="*/ 0 w 347"/>
                <a:gd name="T19" fmla="*/ 303 h 366"/>
                <a:gd name="T20" fmla="*/ 64 w 347"/>
                <a:gd name="T21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6">
                  <a:moveTo>
                    <a:pt x="64" y="366"/>
                  </a:moveTo>
                  <a:lnTo>
                    <a:pt x="64" y="366"/>
                  </a:lnTo>
                  <a:cubicBezTo>
                    <a:pt x="121" y="366"/>
                    <a:pt x="236" y="310"/>
                    <a:pt x="236" y="310"/>
                  </a:cubicBezTo>
                  <a:lnTo>
                    <a:pt x="236" y="310"/>
                  </a:lnTo>
                  <a:cubicBezTo>
                    <a:pt x="205" y="310"/>
                    <a:pt x="179" y="285"/>
                    <a:pt x="179" y="254"/>
                  </a:cubicBezTo>
                  <a:cubicBezTo>
                    <a:pt x="179" y="245"/>
                    <a:pt x="181" y="237"/>
                    <a:pt x="184" y="230"/>
                  </a:cubicBezTo>
                  <a:cubicBezTo>
                    <a:pt x="196" y="204"/>
                    <a:pt x="225" y="175"/>
                    <a:pt x="266" y="126"/>
                  </a:cubicBezTo>
                  <a:cubicBezTo>
                    <a:pt x="304" y="80"/>
                    <a:pt x="347" y="37"/>
                    <a:pt x="302" y="23"/>
                  </a:cubicBezTo>
                  <a:cubicBezTo>
                    <a:pt x="231" y="0"/>
                    <a:pt x="124" y="57"/>
                    <a:pt x="54" y="159"/>
                  </a:cubicBezTo>
                  <a:cubicBezTo>
                    <a:pt x="12" y="219"/>
                    <a:pt x="0" y="267"/>
                    <a:pt x="0" y="303"/>
                  </a:cubicBezTo>
                  <a:cubicBezTo>
                    <a:pt x="0" y="328"/>
                    <a:pt x="12" y="366"/>
                    <a:pt x="64" y="3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6EA6C7A-73F7-4DC4-BCF4-3CDAF9210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" y="3892549"/>
              <a:ext cx="280988" cy="296863"/>
            </a:xfrm>
            <a:custGeom>
              <a:avLst/>
              <a:gdLst>
                <a:gd name="T0" fmla="*/ 283 w 346"/>
                <a:gd name="T1" fmla="*/ 0 h 365"/>
                <a:gd name="T2" fmla="*/ 283 w 346"/>
                <a:gd name="T3" fmla="*/ 0 h 365"/>
                <a:gd name="T4" fmla="*/ 110 w 346"/>
                <a:gd name="T5" fmla="*/ 55 h 365"/>
                <a:gd name="T6" fmla="*/ 110 w 346"/>
                <a:gd name="T7" fmla="*/ 56 h 365"/>
                <a:gd name="T8" fmla="*/ 168 w 346"/>
                <a:gd name="T9" fmla="*/ 112 h 365"/>
                <a:gd name="T10" fmla="*/ 162 w 346"/>
                <a:gd name="T11" fmla="*/ 135 h 365"/>
                <a:gd name="T12" fmla="*/ 81 w 346"/>
                <a:gd name="T13" fmla="*/ 239 h 365"/>
                <a:gd name="T14" fmla="*/ 45 w 346"/>
                <a:gd name="T15" fmla="*/ 343 h 365"/>
                <a:gd name="T16" fmla="*/ 293 w 346"/>
                <a:gd name="T17" fmla="*/ 207 h 365"/>
                <a:gd name="T18" fmla="*/ 346 w 346"/>
                <a:gd name="T19" fmla="*/ 63 h 365"/>
                <a:gd name="T20" fmla="*/ 283 w 346"/>
                <a:gd name="T2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65">
                  <a:moveTo>
                    <a:pt x="283" y="0"/>
                  </a:moveTo>
                  <a:lnTo>
                    <a:pt x="283" y="0"/>
                  </a:lnTo>
                  <a:cubicBezTo>
                    <a:pt x="225" y="0"/>
                    <a:pt x="110" y="55"/>
                    <a:pt x="110" y="55"/>
                  </a:cubicBezTo>
                  <a:lnTo>
                    <a:pt x="110" y="56"/>
                  </a:lnTo>
                  <a:cubicBezTo>
                    <a:pt x="142" y="56"/>
                    <a:pt x="168" y="81"/>
                    <a:pt x="168" y="112"/>
                  </a:cubicBezTo>
                  <a:cubicBezTo>
                    <a:pt x="168" y="120"/>
                    <a:pt x="166" y="128"/>
                    <a:pt x="162" y="135"/>
                  </a:cubicBezTo>
                  <a:cubicBezTo>
                    <a:pt x="151" y="162"/>
                    <a:pt x="121" y="191"/>
                    <a:pt x="81" y="239"/>
                  </a:cubicBezTo>
                  <a:cubicBezTo>
                    <a:pt x="42" y="285"/>
                    <a:pt x="0" y="329"/>
                    <a:pt x="45" y="343"/>
                  </a:cubicBezTo>
                  <a:cubicBezTo>
                    <a:pt x="116" y="365"/>
                    <a:pt x="222" y="308"/>
                    <a:pt x="293" y="207"/>
                  </a:cubicBezTo>
                  <a:cubicBezTo>
                    <a:pt x="335" y="147"/>
                    <a:pt x="346" y="99"/>
                    <a:pt x="346" y="63"/>
                  </a:cubicBezTo>
                  <a:cubicBezTo>
                    <a:pt x="346" y="38"/>
                    <a:pt x="335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C98A226-24FE-4B15-A6C0-DFEF8D55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" y="4230687"/>
              <a:ext cx="33338" cy="147638"/>
            </a:xfrm>
            <a:custGeom>
              <a:avLst/>
              <a:gdLst>
                <a:gd name="T0" fmla="*/ 0 w 40"/>
                <a:gd name="T1" fmla="*/ 182 h 182"/>
                <a:gd name="T2" fmla="*/ 0 w 40"/>
                <a:gd name="T3" fmla="*/ 182 h 182"/>
                <a:gd name="T4" fmla="*/ 40 w 40"/>
                <a:gd name="T5" fmla="*/ 182 h 182"/>
                <a:gd name="T6" fmla="*/ 40 w 40"/>
                <a:gd name="T7" fmla="*/ 0 h 182"/>
                <a:gd name="T8" fmla="*/ 0 w 40"/>
                <a:gd name="T9" fmla="*/ 0 h 182"/>
                <a:gd name="T10" fmla="*/ 0 w 40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2">
                  <a:moveTo>
                    <a:pt x="0" y="182"/>
                  </a:moveTo>
                  <a:lnTo>
                    <a:pt x="0" y="182"/>
                  </a:lnTo>
                  <a:lnTo>
                    <a:pt x="40" y="18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9E085FC-B318-45DF-A3AC-8FFE590D8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8" y="4230687"/>
              <a:ext cx="136525" cy="147638"/>
            </a:xfrm>
            <a:custGeom>
              <a:avLst/>
              <a:gdLst>
                <a:gd name="T0" fmla="*/ 169 w 169"/>
                <a:gd name="T1" fmla="*/ 0 h 182"/>
                <a:gd name="T2" fmla="*/ 169 w 169"/>
                <a:gd name="T3" fmla="*/ 0 h 182"/>
                <a:gd name="T4" fmla="*/ 121 w 169"/>
                <a:gd name="T5" fmla="*/ 0 h 182"/>
                <a:gd name="T6" fmla="*/ 85 w 169"/>
                <a:gd name="T7" fmla="*/ 57 h 182"/>
                <a:gd name="T8" fmla="*/ 48 w 169"/>
                <a:gd name="T9" fmla="*/ 0 h 182"/>
                <a:gd name="T10" fmla="*/ 0 w 169"/>
                <a:gd name="T11" fmla="*/ 0 h 182"/>
                <a:gd name="T12" fmla="*/ 61 w 169"/>
                <a:gd name="T13" fmla="*/ 91 h 182"/>
                <a:gd name="T14" fmla="*/ 0 w 169"/>
                <a:gd name="T15" fmla="*/ 182 h 182"/>
                <a:gd name="T16" fmla="*/ 48 w 169"/>
                <a:gd name="T17" fmla="*/ 182 h 182"/>
                <a:gd name="T18" fmla="*/ 85 w 169"/>
                <a:gd name="T19" fmla="*/ 126 h 182"/>
                <a:gd name="T20" fmla="*/ 121 w 169"/>
                <a:gd name="T21" fmla="*/ 182 h 182"/>
                <a:gd name="T22" fmla="*/ 169 w 169"/>
                <a:gd name="T23" fmla="*/ 182 h 182"/>
                <a:gd name="T24" fmla="*/ 108 w 169"/>
                <a:gd name="T25" fmla="*/ 91 h 182"/>
                <a:gd name="T26" fmla="*/ 169 w 169"/>
                <a:gd name="T2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82">
                  <a:moveTo>
                    <a:pt x="169" y="0"/>
                  </a:moveTo>
                  <a:lnTo>
                    <a:pt x="169" y="0"/>
                  </a:lnTo>
                  <a:lnTo>
                    <a:pt x="121" y="0"/>
                  </a:lnTo>
                  <a:lnTo>
                    <a:pt x="85" y="5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61" y="91"/>
                  </a:lnTo>
                  <a:lnTo>
                    <a:pt x="0" y="182"/>
                  </a:lnTo>
                  <a:lnTo>
                    <a:pt x="48" y="182"/>
                  </a:lnTo>
                  <a:lnTo>
                    <a:pt x="85" y="126"/>
                  </a:lnTo>
                  <a:lnTo>
                    <a:pt x="121" y="182"/>
                  </a:lnTo>
                  <a:lnTo>
                    <a:pt x="169" y="182"/>
                  </a:lnTo>
                  <a:lnTo>
                    <a:pt x="108" y="9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7333B6D-B3F1-45F5-801F-2A96919F5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" y="4230687"/>
              <a:ext cx="112713" cy="147638"/>
            </a:xfrm>
            <a:custGeom>
              <a:avLst/>
              <a:gdLst>
                <a:gd name="T0" fmla="*/ 78 w 139"/>
                <a:gd name="T1" fmla="*/ 32 h 182"/>
                <a:gd name="T2" fmla="*/ 78 w 139"/>
                <a:gd name="T3" fmla="*/ 32 h 182"/>
                <a:gd name="T4" fmla="*/ 83 w 139"/>
                <a:gd name="T5" fmla="*/ 32 h 182"/>
                <a:gd name="T6" fmla="*/ 139 w 139"/>
                <a:gd name="T7" fmla="*/ 32 h 182"/>
                <a:gd name="T8" fmla="*/ 139 w 139"/>
                <a:gd name="T9" fmla="*/ 0 h 182"/>
                <a:gd name="T10" fmla="*/ 83 w 139"/>
                <a:gd name="T11" fmla="*/ 0 h 182"/>
                <a:gd name="T12" fmla="*/ 54 w 139"/>
                <a:gd name="T13" fmla="*/ 3 h 182"/>
                <a:gd name="T14" fmla="*/ 27 w 139"/>
                <a:gd name="T15" fmla="*/ 16 h 182"/>
                <a:gd name="T16" fmla="*/ 6 w 139"/>
                <a:gd name="T17" fmla="*/ 46 h 182"/>
                <a:gd name="T18" fmla="*/ 0 w 139"/>
                <a:gd name="T19" fmla="*/ 74 h 182"/>
                <a:gd name="T20" fmla="*/ 21 w 139"/>
                <a:gd name="T21" fmla="*/ 74 h 182"/>
                <a:gd name="T22" fmla="*/ 21 w 139"/>
                <a:gd name="T23" fmla="*/ 108 h 182"/>
                <a:gd name="T24" fmla="*/ 0 w 139"/>
                <a:gd name="T25" fmla="*/ 108 h 182"/>
                <a:gd name="T26" fmla="*/ 6 w 139"/>
                <a:gd name="T27" fmla="*/ 136 h 182"/>
                <a:gd name="T28" fmla="*/ 27 w 139"/>
                <a:gd name="T29" fmla="*/ 167 h 182"/>
                <a:gd name="T30" fmla="*/ 54 w 139"/>
                <a:gd name="T31" fmla="*/ 180 h 182"/>
                <a:gd name="T32" fmla="*/ 83 w 139"/>
                <a:gd name="T33" fmla="*/ 182 h 182"/>
                <a:gd name="T34" fmla="*/ 139 w 139"/>
                <a:gd name="T35" fmla="*/ 182 h 182"/>
                <a:gd name="T36" fmla="*/ 139 w 139"/>
                <a:gd name="T37" fmla="*/ 151 h 182"/>
                <a:gd name="T38" fmla="*/ 83 w 139"/>
                <a:gd name="T39" fmla="*/ 151 h 182"/>
                <a:gd name="T40" fmla="*/ 78 w 139"/>
                <a:gd name="T41" fmla="*/ 151 h 182"/>
                <a:gd name="T42" fmla="*/ 49 w 139"/>
                <a:gd name="T43" fmla="*/ 133 h 182"/>
                <a:gd name="T44" fmla="*/ 41 w 139"/>
                <a:gd name="T45" fmla="*/ 91 h 182"/>
                <a:gd name="T46" fmla="*/ 49 w 139"/>
                <a:gd name="T47" fmla="*/ 50 h 182"/>
                <a:gd name="T48" fmla="*/ 78 w 139"/>
                <a:gd name="T49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82">
                  <a:moveTo>
                    <a:pt x="78" y="32"/>
                  </a:moveTo>
                  <a:lnTo>
                    <a:pt x="78" y="32"/>
                  </a:lnTo>
                  <a:cubicBezTo>
                    <a:pt x="80" y="32"/>
                    <a:pt x="81" y="32"/>
                    <a:pt x="83" y="32"/>
                  </a:cubicBezTo>
                  <a:lnTo>
                    <a:pt x="139" y="32"/>
                  </a:lnTo>
                  <a:lnTo>
                    <a:pt x="139" y="0"/>
                  </a:lnTo>
                  <a:lnTo>
                    <a:pt x="83" y="0"/>
                  </a:lnTo>
                  <a:cubicBezTo>
                    <a:pt x="73" y="0"/>
                    <a:pt x="63" y="1"/>
                    <a:pt x="54" y="3"/>
                  </a:cubicBezTo>
                  <a:cubicBezTo>
                    <a:pt x="44" y="5"/>
                    <a:pt x="35" y="9"/>
                    <a:pt x="27" y="16"/>
                  </a:cubicBezTo>
                  <a:cubicBezTo>
                    <a:pt x="17" y="24"/>
                    <a:pt x="10" y="35"/>
                    <a:pt x="6" y="46"/>
                  </a:cubicBezTo>
                  <a:cubicBezTo>
                    <a:pt x="2" y="56"/>
                    <a:pt x="0" y="65"/>
                    <a:pt x="0" y="74"/>
                  </a:cubicBezTo>
                  <a:lnTo>
                    <a:pt x="21" y="74"/>
                  </a:lnTo>
                  <a:lnTo>
                    <a:pt x="21" y="108"/>
                  </a:lnTo>
                  <a:lnTo>
                    <a:pt x="0" y="108"/>
                  </a:lnTo>
                  <a:cubicBezTo>
                    <a:pt x="0" y="118"/>
                    <a:pt x="2" y="127"/>
                    <a:pt x="6" y="136"/>
                  </a:cubicBezTo>
                  <a:cubicBezTo>
                    <a:pt x="10" y="148"/>
                    <a:pt x="17" y="158"/>
                    <a:pt x="27" y="167"/>
                  </a:cubicBezTo>
                  <a:cubicBezTo>
                    <a:pt x="35" y="173"/>
                    <a:pt x="44" y="178"/>
                    <a:pt x="54" y="180"/>
                  </a:cubicBezTo>
                  <a:cubicBezTo>
                    <a:pt x="63" y="181"/>
                    <a:pt x="73" y="182"/>
                    <a:pt x="83" y="182"/>
                  </a:cubicBezTo>
                  <a:lnTo>
                    <a:pt x="139" y="182"/>
                  </a:lnTo>
                  <a:lnTo>
                    <a:pt x="139" y="151"/>
                  </a:lnTo>
                  <a:lnTo>
                    <a:pt x="83" y="151"/>
                  </a:lnTo>
                  <a:cubicBezTo>
                    <a:pt x="81" y="151"/>
                    <a:pt x="80" y="151"/>
                    <a:pt x="78" y="151"/>
                  </a:cubicBezTo>
                  <a:cubicBezTo>
                    <a:pt x="64" y="149"/>
                    <a:pt x="54" y="143"/>
                    <a:pt x="49" y="133"/>
                  </a:cubicBezTo>
                  <a:cubicBezTo>
                    <a:pt x="44" y="121"/>
                    <a:pt x="41" y="107"/>
                    <a:pt x="41" y="91"/>
                  </a:cubicBezTo>
                  <a:cubicBezTo>
                    <a:pt x="41" y="76"/>
                    <a:pt x="44" y="62"/>
                    <a:pt x="49" y="50"/>
                  </a:cubicBezTo>
                  <a:cubicBezTo>
                    <a:pt x="54" y="39"/>
                    <a:pt x="64" y="34"/>
                    <a:pt x="78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80F4206-7454-4EE5-A51D-8B1351B7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230687"/>
              <a:ext cx="111125" cy="147638"/>
            </a:xfrm>
            <a:custGeom>
              <a:avLst/>
              <a:gdLst>
                <a:gd name="T0" fmla="*/ 136 w 136"/>
                <a:gd name="T1" fmla="*/ 151 h 182"/>
                <a:gd name="T2" fmla="*/ 136 w 136"/>
                <a:gd name="T3" fmla="*/ 151 h 182"/>
                <a:gd name="T4" fmla="*/ 86 w 136"/>
                <a:gd name="T5" fmla="*/ 151 h 182"/>
                <a:gd name="T6" fmla="*/ 56 w 136"/>
                <a:gd name="T7" fmla="*/ 140 h 182"/>
                <a:gd name="T8" fmla="*/ 43 w 136"/>
                <a:gd name="T9" fmla="*/ 108 h 182"/>
                <a:gd name="T10" fmla="*/ 121 w 136"/>
                <a:gd name="T11" fmla="*/ 108 h 182"/>
                <a:gd name="T12" fmla="*/ 121 w 136"/>
                <a:gd name="T13" fmla="*/ 75 h 182"/>
                <a:gd name="T14" fmla="*/ 43 w 136"/>
                <a:gd name="T15" fmla="*/ 75 h 182"/>
                <a:gd name="T16" fmla="*/ 56 w 136"/>
                <a:gd name="T17" fmla="*/ 43 h 182"/>
                <a:gd name="T18" fmla="*/ 86 w 136"/>
                <a:gd name="T19" fmla="*/ 32 h 182"/>
                <a:gd name="T20" fmla="*/ 136 w 136"/>
                <a:gd name="T21" fmla="*/ 32 h 182"/>
                <a:gd name="T22" fmla="*/ 136 w 136"/>
                <a:gd name="T23" fmla="*/ 0 h 182"/>
                <a:gd name="T24" fmla="*/ 85 w 136"/>
                <a:gd name="T25" fmla="*/ 0 h 182"/>
                <a:gd name="T26" fmla="*/ 33 w 136"/>
                <a:gd name="T27" fmla="*/ 12 h 182"/>
                <a:gd name="T28" fmla="*/ 5 w 136"/>
                <a:gd name="T29" fmla="*/ 52 h 182"/>
                <a:gd name="T30" fmla="*/ 0 w 136"/>
                <a:gd name="T31" fmla="*/ 83 h 182"/>
                <a:gd name="T32" fmla="*/ 0 w 136"/>
                <a:gd name="T33" fmla="*/ 91 h 182"/>
                <a:gd name="T34" fmla="*/ 0 w 136"/>
                <a:gd name="T35" fmla="*/ 100 h 182"/>
                <a:gd name="T36" fmla="*/ 14 w 136"/>
                <a:gd name="T37" fmla="*/ 151 h 182"/>
                <a:gd name="T38" fmla="*/ 53 w 136"/>
                <a:gd name="T39" fmla="*/ 179 h 182"/>
                <a:gd name="T40" fmla="*/ 85 w 136"/>
                <a:gd name="T41" fmla="*/ 182 h 182"/>
                <a:gd name="T42" fmla="*/ 136 w 136"/>
                <a:gd name="T43" fmla="*/ 182 h 182"/>
                <a:gd name="T44" fmla="*/ 136 w 136"/>
                <a:gd name="T45" fmla="*/ 15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2">
                  <a:moveTo>
                    <a:pt x="136" y="151"/>
                  </a:moveTo>
                  <a:lnTo>
                    <a:pt x="136" y="151"/>
                  </a:lnTo>
                  <a:lnTo>
                    <a:pt x="86" y="151"/>
                  </a:lnTo>
                  <a:cubicBezTo>
                    <a:pt x="75" y="151"/>
                    <a:pt x="64" y="148"/>
                    <a:pt x="56" y="140"/>
                  </a:cubicBezTo>
                  <a:cubicBezTo>
                    <a:pt x="47" y="132"/>
                    <a:pt x="44" y="120"/>
                    <a:pt x="43" y="108"/>
                  </a:cubicBezTo>
                  <a:lnTo>
                    <a:pt x="121" y="108"/>
                  </a:lnTo>
                  <a:lnTo>
                    <a:pt x="121" y="75"/>
                  </a:lnTo>
                  <a:lnTo>
                    <a:pt x="43" y="75"/>
                  </a:lnTo>
                  <a:cubicBezTo>
                    <a:pt x="44" y="63"/>
                    <a:pt x="47" y="51"/>
                    <a:pt x="56" y="43"/>
                  </a:cubicBezTo>
                  <a:cubicBezTo>
                    <a:pt x="64" y="35"/>
                    <a:pt x="75" y="32"/>
                    <a:pt x="86" y="32"/>
                  </a:cubicBezTo>
                  <a:lnTo>
                    <a:pt x="136" y="32"/>
                  </a:lnTo>
                  <a:lnTo>
                    <a:pt x="136" y="0"/>
                  </a:lnTo>
                  <a:lnTo>
                    <a:pt x="85" y="0"/>
                  </a:lnTo>
                  <a:cubicBezTo>
                    <a:pt x="67" y="0"/>
                    <a:pt x="48" y="2"/>
                    <a:pt x="33" y="12"/>
                  </a:cubicBezTo>
                  <a:cubicBezTo>
                    <a:pt x="19" y="22"/>
                    <a:pt x="10" y="36"/>
                    <a:pt x="5" y="52"/>
                  </a:cubicBezTo>
                  <a:cubicBezTo>
                    <a:pt x="2" y="62"/>
                    <a:pt x="1" y="72"/>
                    <a:pt x="0" y="83"/>
                  </a:cubicBezTo>
                  <a:cubicBezTo>
                    <a:pt x="0" y="86"/>
                    <a:pt x="0" y="89"/>
                    <a:pt x="0" y="91"/>
                  </a:cubicBezTo>
                  <a:cubicBezTo>
                    <a:pt x="0" y="94"/>
                    <a:pt x="0" y="97"/>
                    <a:pt x="0" y="100"/>
                  </a:cubicBezTo>
                  <a:cubicBezTo>
                    <a:pt x="1" y="117"/>
                    <a:pt x="4" y="136"/>
                    <a:pt x="14" y="151"/>
                  </a:cubicBezTo>
                  <a:cubicBezTo>
                    <a:pt x="23" y="165"/>
                    <a:pt x="37" y="175"/>
                    <a:pt x="53" y="179"/>
                  </a:cubicBezTo>
                  <a:cubicBezTo>
                    <a:pt x="63" y="182"/>
                    <a:pt x="74" y="182"/>
                    <a:pt x="85" y="182"/>
                  </a:cubicBezTo>
                  <a:lnTo>
                    <a:pt x="136" y="182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3CE5797-75A9-44C6-8339-44C5DDEFD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50" y="4230687"/>
              <a:ext cx="130175" cy="147638"/>
            </a:xfrm>
            <a:custGeom>
              <a:avLst/>
              <a:gdLst>
                <a:gd name="T0" fmla="*/ 38 w 160"/>
                <a:gd name="T1" fmla="*/ 150 h 182"/>
                <a:gd name="T2" fmla="*/ 38 w 160"/>
                <a:gd name="T3" fmla="*/ 150 h 182"/>
                <a:gd name="T4" fmla="*/ 70 w 160"/>
                <a:gd name="T5" fmla="*/ 150 h 182"/>
                <a:gd name="T6" fmla="*/ 92 w 160"/>
                <a:gd name="T7" fmla="*/ 147 h 182"/>
                <a:gd name="T8" fmla="*/ 106 w 160"/>
                <a:gd name="T9" fmla="*/ 138 h 182"/>
                <a:gd name="T10" fmla="*/ 115 w 160"/>
                <a:gd name="T11" fmla="*/ 118 h 182"/>
                <a:gd name="T12" fmla="*/ 118 w 160"/>
                <a:gd name="T13" fmla="*/ 92 h 182"/>
                <a:gd name="T14" fmla="*/ 114 w 160"/>
                <a:gd name="T15" fmla="*/ 61 h 182"/>
                <a:gd name="T16" fmla="*/ 102 w 160"/>
                <a:gd name="T17" fmla="*/ 41 h 182"/>
                <a:gd name="T18" fmla="*/ 89 w 160"/>
                <a:gd name="T19" fmla="*/ 35 h 182"/>
                <a:gd name="T20" fmla="*/ 70 w 160"/>
                <a:gd name="T21" fmla="*/ 33 h 182"/>
                <a:gd name="T22" fmla="*/ 38 w 160"/>
                <a:gd name="T23" fmla="*/ 33 h 182"/>
                <a:gd name="T24" fmla="*/ 38 w 160"/>
                <a:gd name="T25" fmla="*/ 150 h 182"/>
                <a:gd name="T26" fmla="*/ 70 w 160"/>
                <a:gd name="T27" fmla="*/ 0 h 182"/>
                <a:gd name="T28" fmla="*/ 70 w 160"/>
                <a:gd name="T29" fmla="*/ 0 h 182"/>
                <a:gd name="T30" fmla="*/ 115 w 160"/>
                <a:gd name="T31" fmla="*/ 6 h 182"/>
                <a:gd name="T32" fmla="*/ 143 w 160"/>
                <a:gd name="T33" fmla="*/ 25 h 182"/>
                <a:gd name="T34" fmla="*/ 150 w 160"/>
                <a:gd name="T35" fmla="*/ 38 h 182"/>
                <a:gd name="T36" fmla="*/ 156 w 160"/>
                <a:gd name="T37" fmla="*/ 54 h 182"/>
                <a:gd name="T38" fmla="*/ 159 w 160"/>
                <a:gd name="T39" fmla="*/ 72 h 182"/>
                <a:gd name="T40" fmla="*/ 160 w 160"/>
                <a:gd name="T41" fmla="*/ 92 h 182"/>
                <a:gd name="T42" fmla="*/ 158 w 160"/>
                <a:gd name="T43" fmla="*/ 117 h 182"/>
                <a:gd name="T44" fmla="*/ 153 w 160"/>
                <a:gd name="T45" fmla="*/ 140 h 182"/>
                <a:gd name="T46" fmla="*/ 138 w 160"/>
                <a:gd name="T47" fmla="*/ 164 h 182"/>
                <a:gd name="T48" fmla="*/ 114 w 160"/>
                <a:gd name="T49" fmla="*/ 178 h 182"/>
                <a:gd name="T50" fmla="*/ 106 w 160"/>
                <a:gd name="T51" fmla="*/ 180 h 182"/>
                <a:gd name="T52" fmla="*/ 97 w 160"/>
                <a:gd name="T53" fmla="*/ 182 h 182"/>
                <a:gd name="T54" fmla="*/ 86 w 160"/>
                <a:gd name="T55" fmla="*/ 182 h 182"/>
                <a:gd name="T56" fmla="*/ 70 w 160"/>
                <a:gd name="T57" fmla="*/ 182 h 182"/>
                <a:gd name="T58" fmla="*/ 0 w 160"/>
                <a:gd name="T59" fmla="*/ 182 h 182"/>
                <a:gd name="T60" fmla="*/ 0 w 160"/>
                <a:gd name="T61" fmla="*/ 0 h 182"/>
                <a:gd name="T62" fmla="*/ 70 w 160"/>
                <a:gd name="T6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182">
                  <a:moveTo>
                    <a:pt x="38" y="150"/>
                  </a:moveTo>
                  <a:lnTo>
                    <a:pt x="38" y="150"/>
                  </a:lnTo>
                  <a:lnTo>
                    <a:pt x="70" y="150"/>
                  </a:lnTo>
                  <a:cubicBezTo>
                    <a:pt x="78" y="150"/>
                    <a:pt x="86" y="149"/>
                    <a:pt x="92" y="147"/>
                  </a:cubicBezTo>
                  <a:cubicBezTo>
                    <a:pt x="98" y="145"/>
                    <a:pt x="102" y="142"/>
                    <a:pt x="106" y="138"/>
                  </a:cubicBezTo>
                  <a:cubicBezTo>
                    <a:pt x="109" y="133"/>
                    <a:pt x="112" y="127"/>
                    <a:pt x="115" y="118"/>
                  </a:cubicBezTo>
                  <a:cubicBezTo>
                    <a:pt x="117" y="110"/>
                    <a:pt x="118" y="101"/>
                    <a:pt x="118" y="92"/>
                  </a:cubicBezTo>
                  <a:cubicBezTo>
                    <a:pt x="118" y="80"/>
                    <a:pt x="117" y="70"/>
                    <a:pt x="114" y="61"/>
                  </a:cubicBezTo>
                  <a:cubicBezTo>
                    <a:pt x="111" y="52"/>
                    <a:pt x="107" y="46"/>
                    <a:pt x="102" y="41"/>
                  </a:cubicBezTo>
                  <a:cubicBezTo>
                    <a:pt x="98" y="38"/>
                    <a:pt x="94" y="36"/>
                    <a:pt x="89" y="35"/>
                  </a:cubicBezTo>
                  <a:cubicBezTo>
                    <a:pt x="84" y="34"/>
                    <a:pt x="78" y="33"/>
                    <a:pt x="70" y="33"/>
                  </a:cubicBezTo>
                  <a:lnTo>
                    <a:pt x="38" y="33"/>
                  </a:lnTo>
                  <a:lnTo>
                    <a:pt x="38" y="150"/>
                  </a:lnTo>
                  <a:close/>
                  <a:moveTo>
                    <a:pt x="70" y="0"/>
                  </a:moveTo>
                  <a:lnTo>
                    <a:pt x="70" y="0"/>
                  </a:lnTo>
                  <a:cubicBezTo>
                    <a:pt x="88" y="0"/>
                    <a:pt x="103" y="2"/>
                    <a:pt x="115" y="6"/>
                  </a:cubicBezTo>
                  <a:cubicBezTo>
                    <a:pt x="126" y="10"/>
                    <a:pt x="135" y="17"/>
                    <a:pt x="143" y="25"/>
                  </a:cubicBezTo>
                  <a:cubicBezTo>
                    <a:pt x="145" y="29"/>
                    <a:pt x="148" y="33"/>
                    <a:pt x="150" y="38"/>
                  </a:cubicBezTo>
                  <a:cubicBezTo>
                    <a:pt x="152" y="42"/>
                    <a:pt x="154" y="48"/>
                    <a:pt x="156" y="54"/>
                  </a:cubicBezTo>
                  <a:cubicBezTo>
                    <a:pt x="157" y="59"/>
                    <a:pt x="158" y="66"/>
                    <a:pt x="159" y="72"/>
                  </a:cubicBezTo>
                  <a:cubicBezTo>
                    <a:pt x="160" y="78"/>
                    <a:pt x="160" y="85"/>
                    <a:pt x="160" y="92"/>
                  </a:cubicBezTo>
                  <a:cubicBezTo>
                    <a:pt x="160" y="100"/>
                    <a:pt x="160" y="108"/>
                    <a:pt x="158" y="117"/>
                  </a:cubicBezTo>
                  <a:cubicBezTo>
                    <a:pt x="157" y="126"/>
                    <a:pt x="155" y="133"/>
                    <a:pt x="153" y="140"/>
                  </a:cubicBezTo>
                  <a:cubicBezTo>
                    <a:pt x="149" y="150"/>
                    <a:pt x="145" y="158"/>
                    <a:pt x="138" y="164"/>
                  </a:cubicBezTo>
                  <a:cubicBezTo>
                    <a:pt x="132" y="171"/>
                    <a:pt x="124" y="175"/>
                    <a:pt x="114" y="178"/>
                  </a:cubicBezTo>
                  <a:cubicBezTo>
                    <a:pt x="112" y="179"/>
                    <a:pt x="109" y="180"/>
                    <a:pt x="106" y="180"/>
                  </a:cubicBezTo>
                  <a:cubicBezTo>
                    <a:pt x="104" y="181"/>
                    <a:pt x="101" y="181"/>
                    <a:pt x="97" y="182"/>
                  </a:cubicBezTo>
                  <a:cubicBezTo>
                    <a:pt x="94" y="182"/>
                    <a:pt x="90" y="182"/>
                    <a:pt x="86" y="182"/>
                  </a:cubicBezTo>
                  <a:cubicBezTo>
                    <a:pt x="81" y="182"/>
                    <a:pt x="76" y="182"/>
                    <a:pt x="70" y="182"/>
                  </a:cubicBezTo>
                  <a:lnTo>
                    <a:pt x="0" y="182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5805751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E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6C0706B-E34D-4F2A-B916-E3514D855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852" r="24384"/>
          <a:stretch/>
        </p:blipFill>
        <p:spPr>
          <a:xfrm>
            <a:off x="0" y="0"/>
            <a:ext cx="4568401" cy="515101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581337"/>
            <a:ext cx="7380288" cy="534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09FC919-BDB2-4657-B463-3530C79C3BB9}"/>
              </a:ext>
            </a:extLst>
          </p:cNvPr>
          <p:cNvGrpSpPr/>
          <p:nvPr userDrawn="1"/>
        </p:nvGrpSpPr>
        <p:grpSpPr>
          <a:xfrm>
            <a:off x="209550" y="4241799"/>
            <a:ext cx="639763" cy="601663"/>
            <a:chOff x="209550" y="3776662"/>
            <a:chExt cx="639763" cy="6016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BA911A3-0122-41C6-BF9E-015AEF5E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8" y="3776662"/>
              <a:ext cx="282575" cy="298450"/>
            </a:xfrm>
            <a:custGeom>
              <a:avLst/>
              <a:gdLst>
                <a:gd name="T0" fmla="*/ 64 w 347"/>
                <a:gd name="T1" fmla="*/ 366 h 366"/>
                <a:gd name="T2" fmla="*/ 64 w 347"/>
                <a:gd name="T3" fmla="*/ 366 h 366"/>
                <a:gd name="T4" fmla="*/ 236 w 347"/>
                <a:gd name="T5" fmla="*/ 310 h 366"/>
                <a:gd name="T6" fmla="*/ 236 w 347"/>
                <a:gd name="T7" fmla="*/ 310 h 366"/>
                <a:gd name="T8" fmla="*/ 179 w 347"/>
                <a:gd name="T9" fmla="*/ 254 h 366"/>
                <a:gd name="T10" fmla="*/ 184 w 347"/>
                <a:gd name="T11" fmla="*/ 230 h 366"/>
                <a:gd name="T12" fmla="*/ 266 w 347"/>
                <a:gd name="T13" fmla="*/ 126 h 366"/>
                <a:gd name="T14" fmla="*/ 302 w 347"/>
                <a:gd name="T15" fmla="*/ 23 h 366"/>
                <a:gd name="T16" fmla="*/ 54 w 347"/>
                <a:gd name="T17" fmla="*/ 159 h 366"/>
                <a:gd name="T18" fmla="*/ 0 w 347"/>
                <a:gd name="T19" fmla="*/ 303 h 366"/>
                <a:gd name="T20" fmla="*/ 64 w 347"/>
                <a:gd name="T21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66">
                  <a:moveTo>
                    <a:pt x="64" y="366"/>
                  </a:moveTo>
                  <a:lnTo>
                    <a:pt x="64" y="366"/>
                  </a:lnTo>
                  <a:cubicBezTo>
                    <a:pt x="121" y="366"/>
                    <a:pt x="236" y="310"/>
                    <a:pt x="236" y="310"/>
                  </a:cubicBezTo>
                  <a:lnTo>
                    <a:pt x="236" y="310"/>
                  </a:lnTo>
                  <a:cubicBezTo>
                    <a:pt x="205" y="310"/>
                    <a:pt x="179" y="285"/>
                    <a:pt x="179" y="254"/>
                  </a:cubicBezTo>
                  <a:cubicBezTo>
                    <a:pt x="179" y="245"/>
                    <a:pt x="181" y="237"/>
                    <a:pt x="184" y="230"/>
                  </a:cubicBezTo>
                  <a:cubicBezTo>
                    <a:pt x="196" y="204"/>
                    <a:pt x="225" y="175"/>
                    <a:pt x="266" y="126"/>
                  </a:cubicBezTo>
                  <a:cubicBezTo>
                    <a:pt x="304" y="80"/>
                    <a:pt x="347" y="37"/>
                    <a:pt x="302" y="23"/>
                  </a:cubicBezTo>
                  <a:cubicBezTo>
                    <a:pt x="231" y="0"/>
                    <a:pt x="124" y="57"/>
                    <a:pt x="54" y="159"/>
                  </a:cubicBezTo>
                  <a:cubicBezTo>
                    <a:pt x="12" y="219"/>
                    <a:pt x="0" y="267"/>
                    <a:pt x="0" y="303"/>
                  </a:cubicBezTo>
                  <a:cubicBezTo>
                    <a:pt x="0" y="328"/>
                    <a:pt x="12" y="366"/>
                    <a:pt x="64" y="3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6EA6C7A-73F7-4DC4-BCF4-3CDAF9210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" y="3892549"/>
              <a:ext cx="280988" cy="296863"/>
            </a:xfrm>
            <a:custGeom>
              <a:avLst/>
              <a:gdLst>
                <a:gd name="T0" fmla="*/ 283 w 346"/>
                <a:gd name="T1" fmla="*/ 0 h 365"/>
                <a:gd name="T2" fmla="*/ 283 w 346"/>
                <a:gd name="T3" fmla="*/ 0 h 365"/>
                <a:gd name="T4" fmla="*/ 110 w 346"/>
                <a:gd name="T5" fmla="*/ 55 h 365"/>
                <a:gd name="T6" fmla="*/ 110 w 346"/>
                <a:gd name="T7" fmla="*/ 56 h 365"/>
                <a:gd name="T8" fmla="*/ 168 w 346"/>
                <a:gd name="T9" fmla="*/ 112 h 365"/>
                <a:gd name="T10" fmla="*/ 162 w 346"/>
                <a:gd name="T11" fmla="*/ 135 h 365"/>
                <a:gd name="T12" fmla="*/ 81 w 346"/>
                <a:gd name="T13" fmla="*/ 239 h 365"/>
                <a:gd name="T14" fmla="*/ 45 w 346"/>
                <a:gd name="T15" fmla="*/ 343 h 365"/>
                <a:gd name="T16" fmla="*/ 293 w 346"/>
                <a:gd name="T17" fmla="*/ 207 h 365"/>
                <a:gd name="T18" fmla="*/ 346 w 346"/>
                <a:gd name="T19" fmla="*/ 63 h 365"/>
                <a:gd name="T20" fmla="*/ 283 w 346"/>
                <a:gd name="T2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65">
                  <a:moveTo>
                    <a:pt x="283" y="0"/>
                  </a:moveTo>
                  <a:lnTo>
                    <a:pt x="283" y="0"/>
                  </a:lnTo>
                  <a:cubicBezTo>
                    <a:pt x="225" y="0"/>
                    <a:pt x="110" y="55"/>
                    <a:pt x="110" y="55"/>
                  </a:cubicBezTo>
                  <a:lnTo>
                    <a:pt x="110" y="56"/>
                  </a:lnTo>
                  <a:cubicBezTo>
                    <a:pt x="142" y="56"/>
                    <a:pt x="168" y="81"/>
                    <a:pt x="168" y="112"/>
                  </a:cubicBezTo>
                  <a:cubicBezTo>
                    <a:pt x="168" y="120"/>
                    <a:pt x="166" y="128"/>
                    <a:pt x="162" y="135"/>
                  </a:cubicBezTo>
                  <a:cubicBezTo>
                    <a:pt x="151" y="162"/>
                    <a:pt x="121" y="191"/>
                    <a:pt x="81" y="239"/>
                  </a:cubicBezTo>
                  <a:cubicBezTo>
                    <a:pt x="42" y="285"/>
                    <a:pt x="0" y="329"/>
                    <a:pt x="45" y="343"/>
                  </a:cubicBezTo>
                  <a:cubicBezTo>
                    <a:pt x="116" y="365"/>
                    <a:pt x="222" y="308"/>
                    <a:pt x="293" y="207"/>
                  </a:cubicBezTo>
                  <a:cubicBezTo>
                    <a:pt x="335" y="147"/>
                    <a:pt x="346" y="99"/>
                    <a:pt x="346" y="63"/>
                  </a:cubicBezTo>
                  <a:cubicBezTo>
                    <a:pt x="346" y="38"/>
                    <a:pt x="335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C98A226-24FE-4B15-A6C0-DFEF8D55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" y="4230687"/>
              <a:ext cx="33338" cy="147638"/>
            </a:xfrm>
            <a:custGeom>
              <a:avLst/>
              <a:gdLst>
                <a:gd name="T0" fmla="*/ 0 w 40"/>
                <a:gd name="T1" fmla="*/ 182 h 182"/>
                <a:gd name="T2" fmla="*/ 0 w 40"/>
                <a:gd name="T3" fmla="*/ 182 h 182"/>
                <a:gd name="T4" fmla="*/ 40 w 40"/>
                <a:gd name="T5" fmla="*/ 182 h 182"/>
                <a:gd name="T6" fmla="*/ 40 w 40"/>
                <a:gd name="T7" fmla="*/ 0 h 182"/>
                <a:gd name="T8" fmla="*/ 0 w 40"/>
                <a:gd name="T9" fmla="*/ 0 h 182"/>
                <a:gd name="T10" fmla="*/ 0 w 40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2">
                  <a:moveTo>
                    <a:pt x="0" y="182"/>
                  </a:moveTo>
                  <a:lnTo>
                    <a:pt x="0" y="182"/>
                  </a:lnTo>
                  <a:lnTo>
                    <a:pt x="40" y="18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9E085FC-B318-45DF-A3AC-8FFE590D8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8" y="4230687"/>
              <a:ext cx="136525" cy="147638"/>
            </a:xfrm>
            <a:custGeom>
              <a:avLst/>
              <a:gdLst>
                <a:gd name="T0" fmla="*/ 169 w 169"/>
                <a:gd name="T1" fmla="*/ 0 h 182"/>
                <a:gd name="T2" fmla="*/ 169 w 169"/>
                <a:gd name="T3" fmla="*/ 0 h 182"/>
                <a:gd name="T4" fmla="*/ 121 w 169"/>
                <a:gd name="T5" fmla="*/ 0 h 182"/>
                <a:gd name="T6" fmla="*/ 85 w 169"/>
                <a:gd name="T7" fmla="*/ 57 h 182"/>
                <a:gd name="T8" fmla="*/ 48 w 169"/>
                <a:gd name="T9" fmla="*/ 0 h 182"/>
                <a:gd name="T10" fmla="*/ 0 w 169"/>
                <a:gd name="T11" fmla="*/ 0 h 182"/>
                <a:gd name="T12" fmla="*/ 61 w 169"/>
                <a:gd name="T13" fmla="*/ 91 h 182"/>
                <a:gd name="T14" fmla="*/ 0 w 169"/>
                <a:gd name="T15" fmla="*/ 182 h 182"/>
                <a:gd name="T16" fmla="*/ 48 w 169"/>
                <a:gd name="T17" fmla="*/ 182 h 182"/>
                <a:gd name="T18" fmla="*/ 85 w 169"/>
                <a:gd name="T19" fmla="*/ 126 h 182"/>
                <a:gd name="T20" fmla="*/ 121 w 169"/>
                <a:gd name="T21" fmla="*/ 182 h 182"/>
                <a:gd name="T22" fmla="*/ 169 w 169"/>
                <a:gd name="T23" fmla="*/ 182 h 182"/>
                <a:gd name="T24" fmla="*/ 108 w 169"/>
                <a:gd name="T25" fmla="*/ 91 h 182"/>
                <a:gd name="T26" fmla="*/ 169 w 169"/>
                <a:gd name="T2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82">
                  <a:moveTo>
                    <a:pt x="169" y="0"/>
                  </a:moveTo>
                  <a:lnTo>
                    <a:pt x="169" y="0"/>
                  </a:lnTo>
                  <a:lnTo>
                    <a:pt x="121" y="0"/>
                  </a:lnTo>
                  <a:lnTo>
                    <a:pt x="85" y="5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61" y="91"/>
                  </a:lnTo>
                  <a:lnTo>
                    <a:pt x="0" y="182"/>
                  </a:lnTo>
                  <a:lnTo>
                    <a:pt x="48" y="182"/>
                  </a:lnTo>
                  <a:lnTo>
                    <a:pt x="85" y="126"/>
                  </a:lnTo>
                  <a:lnTo>
                    <a:pt x="121" y="182"/>
                  </a:lnTo>
                  <a:lnTo>
                    <a:pt x="169" y="182"/>
                  </a:lnTo>
                  <a:lnTo>
                    <a:pt x="108" y="9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7333B6D-B3F1-45F5-801F-2A96919F5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" y="4230687"/>
              <a:ext cx="112713" cy="147638"/>
            </a:xfrm>
            <a:custGeom>
              <a:avLst/>
              <a:gdLst>
                <a:gd name="T0" fmla="*/ 78 w 139"/>
                <a:gd name="T1" fmla="*/ 32 h 182"/>
                <a:gd name="T2" fmla="*/ 78 w 139"/>
                <a:gd name="T3" fmla="*/ 32 h 182"/>
                <a:gd name="T4" fmla="*/ 83 w 139"/>
                <a:gd name="T5" fmla="*/ 32 h 182"/>
                <a:gd name="T6" fmla="*/ 139 w 139"/>
                <a:gd name="T7" fmla="*/ 32 h 182"/>
                <a:gd name="T8" fmla="*/ 139 w 139"/>
                <a:gd name="T9" fmla="*/ 0 h 182"/>
                <a:gd name="T10" fmla="*/ 83 w 139"/>
                <a:gd name="T11" fmla="*/ 0 h 182"/>
                <a:gd name="T12" fmla="*/ 54 w 139"/>
                <a:gd name="T13" fmla="*/ 3 h 182"/>
                <a:gd name="T14" fmla="*/ 27 w 139"/>
                <a:gd name="T15" fmla="*/ 16 h 182"/>
                <a:gd name="T16" fmla="*/ 6 w 139"/>
                <a:gd name="T17" fmla="*/ 46 h 182"/>
                <a:gd name="T18" fmla="*/ 0 w 139"/>
                <a:gd name="T19" fmla="*/ 74 h 182"/>
                <a:gd name="T20" fmla="*/ 21 w 139"/>
                <a:gd name="T21" fmla="*/ 74 h 182"/>
                <a:gd name="T22" fmla="*/ 21 w 139"/>
                <a:gd name="T23" fmla="*/ 108 h 182"/>
                <a:gd name="T24" fmla="*/ 0 w 139"/>
                <a:gd name="T25" fmla="*/ 108 h 182"/>
                <a:gd name="T26" fmla="*/ 6 w 139"/>
                <a:gd name="T27" fmla="*/ 136 h 182"/>
                <a:gd name="T28" fmla="*/ 27 w 139"/>
                <a:gd name="T29" fmla="*/ 167 h 182"/>
                <a:gd name="T30" fmla="*/ 54 w 139"/>
                <a:gd name="T31" fmla="*/ 180 h 182"/>
                <a:gd name="T32" fmla="*/ 83 w 139"/>
                <a:gd name="T33" fmla="*/ 182 h 182"/>
                <a:gd name="T34" fmla="*/ 139 w 139"/>
                <a:gd name="T35" fmla="*/ 182 h 182"/>
                <a:gd name="T36" fmla="*/ 139 w 139"/>
                <a:gd name="T37" fmla="*/ 151 h 182"/>
                <a:gd name="T38" fmla="*/ 83 w 139"/>
                <a:gd name="T39" fmla="*/ 151 h 182"/>
                <a:gd name="T40" fmla="*/ 78 w 139"/>
                <a:gd name="T41" fmla="*/ 151 h 182"/>
                <a:gd name="T42" fmla="*/ 49 w 139"/>
                <a:gd name="T43" fmla="*/ 133 h 182"/>
                <a:gd name="T44" fmla="*/ 41 w 139"/>
                <a:gd name="T45" fmla="*/ 91 h 182"/>
                <a:gd name="T46" fmla="*/ 49 w 139"/>
                <a:gd name="T47" fmla="*/ 50 h 182"/>
                <a:gd name="T48" fmla="*/ 78 w 139"/>
                <a:gd name="T49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82">
                  <a:moveTo>
                    <a:pt x="78" y="32"/>
                  </a:moveTo>
                  <a:lnTo>
                    <a:pt x="78" y="32"/>
                  </a:lnTo>
                  <a:cubicBezTo>
                    <a:pt x="80" y="32"/>
                    <a:pt x="81" y="32"/>
                    <a:pt x="83" y="32"/>
                  </a:cubicBezTo>
                  <a:lnTo>
                    <a:pt x="139" y="32"/>
                  </a:lnTo>
                  <a:lnTo>
                    <a:pt x="139" y="0"/>
                  </a:lnTo>
                  <a:lnTo>
                    <a:pt x="83" y="0"/>
                  </a:lnTo>
                  <a:cubicBezTo>
                    <a:pt x="73" y="0"/>
                    <a:pt x="63" y="1"/>
                    <a:pt x="54" y="3"/>
                  </a:cubicBezTo>
                  <a:cubicBezTo>
                    <a:pt x="44" y="5"/>
                    <a:pt x="35" y="9"/>
                    <a:pt x="27" y="16"/>
                  </a:cubicBezTo>
                  <a:cubicBezTo>
                    <a:pt x="17" y="24"/>
                    <a:pt x="10" y="35"/>
                    <a:pt x="6" y="46"/>
                  </a:cubicBezTo>
                  <a:cubicBezTo>
                    <a:pt x="2" y="56"/>
                    <a:pt x="0" y="65"/>
                    <a:pt x="0" y="74"/>
                  </a:cubicBezTo>
                  <a:lnTo>
                    <a:pt x="21" y="74"/>
                  </a:lnTo>
                  <a:lnTo>
                    <a:pt x="21" y="108"/>
                  </a:lnTo>
                  <a:lnTo>
                    <a:pt x="0" y="108"/>
                  </a:lnTo>
                  <a:cubicBezTo>
                    <a:pt x="0" y="118"/>
                    <a:pt x="2" y="127"/>
                    <a:pt x="6" y="136"/>
                  </a:cubicBezTo>
                  <a:cubicBezTo>
                    <a:pt x="10" y="148"/>
                    <a:pt x="17" y="158"/>
                    <a:pt x="27" y="167"/>
                  </a:cubicBezTo>
                  <a:cubicBezTo>
                    <a:pt x="35" y="173"/>
                    <a:pt x="44" y="178"/>
                    <a:pt x="54" y="180"/>
                  </a:cubicBezTo>
                  <a:cubicBezTo>
                    <a:pt x="63" y="181"/>
                    <a:pt x="73" y="182"/>
                    <a:pt x="83" y="182"/>
                  </a:cubicBezTo>
                  <a:lnTo>
                    <a:pt x="139" y="182"/>
                  </a:lnTo>
                  <a:lnTo>
                    <a:pt x="139" y="151"/>
                  </a:lnTo>
                  <a:lnTo>
                    <a:pt x="83" y="151"/>
                  </a:lnTo>
                  <a:cubicBezTo>
                    <a:pt x="81" y="151"/>
                    <a:pt x="80" y="151"/>
                    <a:pt x="78" y="151"/>
                  </a:cubicBezTo>
                  <a:cubicBezTo>
                    <a:pt x="64" y="149"/>
                    <a:pt x="54" y="143"/>
                    <a:pt x="49" y="133"/>
                  </a:cubicBezTo>
                  <a:cubicBezTo>
                    <a:pt x="44" y="121"/>
                    <a:pt x="41" y="107"/>
                    <a:pt x="41" y="91"/>
                  </a:cubicBezTo>
                  <a:cubicBezTo>
                    <a:pt x="41" y="76"/>
                    <a:pt x="44" y="62"/>
                    <a:pt x="49" y="50"/>
                  </a:cubicBezTo>
                  <a:cubicBezTo>
                    <a:pt x="54" y="39"/>
                    <a:pt x="64" y="34"/>
                    <a:pt x="78" y="3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80F4206-7454-4EE5-A51D-8B1351B7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" y="4230687"/>
              <a:ext cx="111125" cy="147638"/>
            </a:xfrm>
            <a:custGeom>
              <a:avLst/>
              <a:gdLst>
                <a:gd name="T0" fmla="*/ 136 w 136"/>
                <a:gd name="T1" fmla="*/ 151 h 182"/>
                <a:gd name="T2" fmla="*/ 136 w 136"/>
                <a:gd name="T3" fmla="*/ 151 h 182"/>
                <a:gd name="T4" fmla="*/ 86 w 136"/>
                <a:gd name="T5" fmla="*/ 151 h 182"/>
                <a:gd name="T6" fmla="*/ 56 w 136"/>
                <a:gd name="T7" fmla="*/ 140 h 182"/>
                <a:gd name="T8" fmla="*/ 43 w 136"/>
                <a:gd name="T9" fmla="*/ 108 h 182"/>
                <a:gd name="T10" fmla="*/ 121 w 136"/>
                <a:gd name="T11" fmla="*/ 108 h 182"/>
                <a:gd name="T12" fmla="*/ 121 w 136"/>
                <a:gd name="T13" fmla="*/ 75 h 182"/>
                <a:gd name="T14" fmla="*/ 43 w 136"/>
                <a:gd name="T15" fmla="*/ 75 h 182"/>
                <a:gd name="T16" fmla="*/ 56 w 136"/>
                <a:gd name="T17" fmla="*/ 43 h 182"/>
                <a:gd name="T18" fmla="*/ 86 w 136"/>
                <a:gd name="T19" fmla="*/ 32 h 182"/>
                <a:gd name="T20" fmla="*/ 136 w 136"/>
                <a:gd name="T21" fmla="*/ 32 h 182"/>
                <a:gd name="T22" fmla="*/ 136 w 136"/>
                <a:gd name="T23" fmla="*/ 0 h 182"/>
                <a:gd name="T24" fmla="*/ 85 w 136"/>
                <a:gd name="T25" fmla="*/ 0 h 182"/>
                <a:gd name="T26" fmla="*/ 33 w 136"/>
                <a:gd name="T27" fmla="*/ 12 h 182"/>
                <a:gd name="T28" fmla="*/ 5 w 136"/>
                <a:gd name="T29" fmla="*/ 52 h 182"/>
                <a:gd name="T30" fmla="*/ 0 w 136"/>
                <a:gd name="T31" fmla="*/ 83 h 182"/>
                <a:gd name="T32" fmla="*/ 0 w 136"/>
                <a:gd name="T33" fmla="*/ 91 h 182"/>
                <a:gd name="T34" fmla="*/ 0 w 136"/>
                <a:gd name="T35" fmla="*/ 100 h 182"/>
                <a:gd name="T36" fmla="*/ 14 w 136"/>
                <a:gd name="T37" fmla="*/ 151 h 182"/>
                <a:gd name="T38" fmla="*/ 53 w 136"/>
                <a:gd name="T39" fmla="*/ 179 h 182"/>
                <a:gd name="T40" fmla="*/ 85 w 136"/>
                <a:gd name="T41" fmla="*/ 182 h 182"/>
                <a:gd name="T42" fmla="*/ 136 w 136"/>
                <a:gd name="T43" fmla="*/ 182 h 182"/>
                <a:gd name="T44" fmla="*/ 136 w 136"/>
                <a:gd name="T45" fmla="*/ 15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82">
                  <a:moveTo>
                    <a:pt x="136" y="151"/>
                  </a:moveTo>
                  <a:lnTo>
                    <a:pt x="136" y="151"/>
                  </a:lnTo>
                  <a:lnTo>
                    <a:pt x="86" y="151"/>
                  </a:lnTo>
                  <a:cubicBezTo>
                    <a:pt x="75" y="151"/>
                    <a:pt x="64" y="148"/>
                    <a:pt x="56" y="140"/>
                  </a:cubicBezTo>
                  <a:cubicBezTo>
                    <a:pt x="47" y="132"/>
                    <a:pt x="44" y="120"/>
                    <a:pt x="43" y="108"/>
                  </a:cubicBezTo>
                  <a:lnTo>
                    <a:pt x="121" y="108"/>
                  </a:lnTo>
                  <a:lnTo>
                    <a:pt x="121" y="75"/>
                  </a:lnTo>
                  <a:lnTo>
                    <a:pt x="43" y="75"/>
                  </a:lnTo>
                  <a:cubicBezTo>
                    <a:pt x="44" y="63"/>
                    <a:pt x="47" y="51"/>
                    <a:pt x="56" y="43"/>
                  </a:cubicBezTo>
                  <a:cubicBezTo>
                    <a:pt x="64" y="35"/>
                    <a:pt x="75" y="32"/>
                    <a:pt x="86" y="32"/>
                  </a:cubicBezTo>
                  <a:lnTo>
                    <a:pt x="136" y="32"/>
                  </a:lnTo>
                  <a:lnTo>
                    <a:pt x="136" y="0"/>
                  </a:lnTo>
                  <a:lnTo>
                    <a:pt x="85" y="0"/>
                  </a:lnTo>
                  <a:cubicBezTo>
                    <a:pt x="67" y="0"/>
                    <a:pt x="48" y="2"/>
                    <a:pt x="33" y="12"/>
                  </a:cubicBezTo>
                  <a:cubicBezTo>
                    <a:pt x="19" y="22"/>
                    <a:pt x="10" y="36"/>
                    <a:pt x="5" y="52"/>
                  </a:cubicBezTo>
                  <a:cubicBezTo>
                    <a:pt x="2" y="62"/>
                    <a:pt x="1" y="72"/>
                    <a:pt x="0" y="83"/>
                  </a:cubicBezTo>
                  <a:cubicBezTo>
                    <a:pt x="0" y="86"/>
                    <a:pt x="0" y="89"/>
                    <a:pt x="0" y="91"/>
                  </a:cubicBezTo>
                  <a:cubicBezTo>
                    <a:pt x="0" y="94"/>
                    <a:pt x="0" y="97"/>
                    <a:pt x="0" y="100"/>
                  </a:cubicBezTo>
                  <a:cubicBezTo>
                    <a:pt x="1" y="117"/>
                    <a:pt x="4" y="136"/>
                    <a:pt x="14" y="151"/>
                  </a:cubicBezTo>
                  <a:cubicBezTo>
                    <a:pt x="23" y="165"/>
                    <a:pt x="37" y="175"/>
                    <a:pt x="53" y="179"/>
                  </a:cubicBezTo>
                  <a:cubicBezTo>
                    <a:pt x="63" y="182"/>
                    <a:pt x="74" y="182"/>
                    <a:pt x="85" y="182"/>
                  </a:cubicBezTo>
                  <a:lnTo>
                    <a:pt x="136" y="182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3CE5797-75A9-44C6-8339-44C5DDEFD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50" y="4230687"/>
              <a:ext cx="130175" cy="147638"/>
            </a:xfrm>
            <a:custGeom>
              <a:avLst/>
              <a:gdLst>
                <a:gd name="T0" fmla="*/ 38 w 160"/>
                <a:gd name="T1" fmla="*/ 150 h 182"/>
                <a:gd name="T2" fmla="*/ 38 w 160"/>
                <a:gd name="T3" fmla="*/ 150 h 182"/>
                <a:gd name="T4" fmla="*/ 70 w 160"/>
                <a:gd name="T5" fmla="*/ 150 h 182"/>
                <a:gd name="T6" fmla="*/ 92 w 160"/>
                <a:gd name="T7" fmla="*/ 147 h 182"/>
                <a:gd name="T8" fmla="*/ 106 w 160"/>
                <a:gd name="T9" fmla="*/ 138 h 182"/>
                <a:gd name="T10" fmla="*/ 115 w 160"/>
                <a:gd name="T11" fmla="*/ 118 h 182"/>
                <a:gd name="T12" fmla="*/ 118 w 160"/>
                <a:gd name="T13" fmla="*/ 92 h 182"/>
                <a:gd name="T14" fmla="*/ 114 w 160"/>
                <a:gd name="T15" fmla="*/ 61 h 182"/>
                <a:gd name="T16" fmla="*/ 102 w 160"/>
                <a:gd name="T17" fmla="*/ 41 h 182"/>
                <a:gd name="T18" fmla="*/ 89 w 160"/>
                <a:gd name="T19" fmla="*/ 35 h 182"/>
                <a:gd name="T20" fmla="*/ 70 w 160"/>
                <a:gd name="T21" fmla="*/ 33 h 182"/>
                <a:gd name="T22" fmla="*/ 38 w 160"/>
                <a:gd name="T23" fmla="*/ 33 h 182"/>
                <a:gd name="T24" fmla="*/ 38 w 160"/>
                <a:gd name="T25" fmla="*/ 150 h 182"/>
                <a:gd name="T26" fmla="*/ 70 w 160"/>
                <a:gd name="T27" fmla="*/ 0 h 182"/>
                <a:gd name="T28" fmla="*/ 70 w 160"/>
                <a:gd name="T29" fmla="*/ 0 h 182"/>
                <a:gd name="T30" fmla="*/ 115 w 160"/>
                <a:gd name="T31" fmla="*/ 6 h 182"/>
                <a:gd name="T32" fmla="*/ 143 w 160"/>
                <a:gd name="T33" fmla="*/ 25 h 182"/>
                <a:gd name="T34" fmla="*/ 150 w 160"/>
                <a:gd name="T35" fmla="*/ 38 h 182"/>
                <a:gd name="T36" fmla="*/ 156 w 160"/>
                <a:gd name="T37" fmla="*/ 54 h 182"/>
                <a:gd name="T38" fmla="*/ 159 w 160"/>
                <a:gd name="T39" fmla="*/ 72 h 182"/>
                <a:gd name="T40" fmla="*/ 160 w 160"/>
                <a:gd name="T41" fmla="*/ 92 h 182"/>
                <a:gd name="T42" fmla="*/ 158 w 160"/>
                <a:gd name="T43" fmla="*/ 117 h 182"/>
                <a:gd name="T44" fmla="*/ 153 w 160"/>
                <a:gd name="T45" fmla="*/ 140 h 182"/>
                <a:gd name="T46" fmla="*/ 138 w 160"/>
                <a:gd name="T47" fmla="*/ 164 h 182"/>
                <a:gd name="T48" fmla="*/ 114 w 160"/>
                <a:gd name="T49" fmla="*/ 178 h 182"/>
                <a:gd name="T50" fmla="*/ 106 w 160"/>
                <a:gd name="T51" fmla="*/ 180 h 182"/>
                <a:gd name="T52" fmla="*/ 97 w 160"/>
                <a:gd name="T53" fmla="*/ 182 h 182"/>
                <a:gd name="T54" fmla="*/ 86 w 160"/>
                <a:gd name="T55" fmla="*/ 182 h 182"/>
                <a:gd name="T56" fmla="*/ 70 w 160"/>
                <a:gd name="T57" fmla="*/ 182 h 182"/>
                <a:gd name="T58" fmla="*/ 0 w 160"/>
                <a:gd name="T59" fmla="*/ 182 h 182"/>
                <a:gd name="T60" fmla="*/ 0 w 160"/>
                <a:gd name="T61" fmla="*/ 0 h 182"/>
                <a:gd name="T62" fmla="*/ 70 w 160"/>
                <a:gd name="T6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182">
                  <a:moveTo>
                    <a:pt x="38" y="150"/>
                  </a:moveTo>
                  <a:lnTo>
                    <a:pt x="38" y="150"/>
                  </a:lnTo>
                  <a:lnTo>
                    <a:pt x="70" y="150"/>
                  </a:lnTo>
                  <a:cubicBezTo>
                    <a:pt x="78" y="150"/>
                    <a:pt x="86" y="149"/>
                    <a:pt x="92" y="147"/>
                  </a:cubicBezTo>
                  <a:cubicBezTo>
                    <a:pt x="98" y="145"/>
                    <a:pt x="102" y="142"/>
                    <a:pt x="106" y="138"/>
                  </a:cubicBezTo>
                  <a:cubicBezTo>
                    <a:pt x="109" y="133"/>
                    <a:pt x="112" y="127"/>
                    <a:pt x="115" y="118"/>
                  </a:cubicBezTo>
                  <a:cubicBezTo>
                    <a:pt x="117" y="110"/>
                    <a:pt x="118" y="101"/>
                    <a:pt x="118" y="92"/>
                  </a:cubicBezTo>
                  <a:cubicBezTo>
                    <a:pt x="118" y="80"/>
                    <a:pt x="117" y="70"/>
                    <a:pt x="114" y="61"/>
                  </a:cubicBezTo>
                  <a:cubicBezTo>
                    <a:pt x="111" y="52"/>
                    <a:pt x="107" y="46"/>
                    <a:pt x="102" y="41"/>
                  </a:cubicBezTo>
                  <a:cubicBezTo>
                    <a:pt x="98" y="38"/>
                    <a:pt x="94" y="36"/>
                    <a:pt x="89" y="35"/>
                  </a:cubicBezTo>
                  <a:cubicBezTo>
                    <a:pt x="84" y="34"/>
                    <a:pt x="78" y="33"/>
                    <a:pt x="70" y="33"/>
                  </a:cubicBezTo>
                  <a:lnTo>
                    <a:pt x="38" y="33"/>
                  </a:lnTo>
                  <a:lnTo>
                    <a:pt x="38" y="150"/>
                  </a:lnTo>
                  <a:close/>
                  <a:moveTo>
                    <a:pt x="70" y="0"/>
                  </a:moveTo>
                  <a:lnTo>
                    <a:pt x="70" y="0"/>
                  </a:lnTo>
                  <a:cubicBezTo>
                    <a:pt x="88" y="0"/>
                    <a:pt x="103" y="2"/>
                    <a:pt x="115" y="6"/>
                  </a:cubicBezTo>
                  <a:cubicBezTo>
                    <a:pt x="126" y="10"/>
                    <a:pt x="135" y="17"/>
                    <a:pt x="143" y="25"/>
                  </a:cubicBezTo>
                  <a:cubicBezTo>
                    <a:pt x="145" y="29"/>
                    <a:pt x="148" y="33"/>
                    <a:pt x="150" y="38"/>
                  </a:cubicBezTo>
                  <a:cubicBezTo>
                    <a:pt x="152" y="42"/>
                    <a:pt x="154" y="48"/>
                    <a:pt x="156" y="54"/>
                  </a:cubicBezTo>
                  <a:cubicBezTo>
                    <a:pt x="157" y="59"/>
                    <a:pt x="158" y="66"/>
                    <a:pt x="159" y="72"/>
                  </a:cubicBezTo>
                  <a:cubicBezTo>
                    <a:pt x="160" y="78"/>
                    <a:pt x="160" y="85"/>
                    <a:pt x="160" y="92"/>
                  </a:cubicBezTo>
                  <a:cubicBezTo>
                    <a:pt x="160" y="100"/>
                    <a:pt x="160" y="108"/>
                    <a:pt x="158" y="117"/>
                  </a:cubicBezTo>
                  <a:cubicBezTo>
                    <a:pt x="157" y="126"/>
                    <a:pt x="155" y="133"/>
                    <a:pt x="153" y="140"/>
                  </a:cubicBezTo>
                  <a:cubicBezTo>
                    <a:pt x="149" y="150"/>
                    <a:pt x="145" y="158"/>
                    <a:pt x="138" y="164"/>
                  </a:cubicBezTo>
                  <a:cubicBezTo>
                    <a:pt x="132" y="171"/>
                    <a:pt x="124" y="175"/>
                    <a:pt x="114" y="178"/>
                  </a:cubicBezTo>
                  <a:cubicBezTo>
                    <a:pt x="112" y="179"/>
                    <a:pt x="109" y="180"/>
                    <a:pt x="106" y="180"/>
                  </a:cubicBezTo>
                  <a:cubicBezTo>
                    <a:pt x="104" y="181"/>
                    <a:pt x="101" y="181"/>
                    <a:pt x="97" y="182"/>
                  </a:cubicBezTo>
                  <a:cubicBezTo>
                    <a:pt x="94" y="182"/>
                    <a:pt x="90" y="182"/>
                    <a:pt x="86" y="182"/>
                  </a:cubicBezTo>
                  <a:cubicBezTo>
                    <a:pt x="81" y="182"/>
                    <a:pt x="76" y="182"/>
                    <a:pt x="70" y="182"/>
                  </a:cubicBezTo>
                  <a:lnTo>
                    <a:pt x="0" y="182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574010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Title &amp; Content i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036" y="686606"/>
            <a:ext cx="8774084" cy="410014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332185" indent="-130969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71513" indent="-130969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10841" indent="-13811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275160" indent="-13216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</a:t>
            </a:r>
          </a:p>
          <a:p>
            <a:pPr lvl="2"/>
            <a:r>
              <a:rPr lang="en-US"/>
              <a:t>Click to edit text</a:t>
            </a:r>
          </a:p>
          <a:p>
            <a:pPr lvl="3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835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Media - Title &amp; Content in Orang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036" y="686606"/>
            <a:ext cx="8774084" cy="410014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332185" indent="-130969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71513" indent="-130969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10841" indent="-13811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275160" indent="-13216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</a:t>
            </a:r>
          </a:p>
          <a:p>
            <a:pPr lvl="2"/>
            <a:r>
              <a:rPr lang="en-US"/>
              <a:t>Click to edit text</a:t>
            </a:r>
          </a:p>
          <a:p>
            <a:pPr lvl="3"/>
            <a:r>
              <a:rPr lang="en-US"/>
              <a:t>Click to edit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206992" y="4446396"/>
            <a:ext cx="937009" cy="697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9607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Title &amp; Logo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7036" y="668655"/>
            <a:ext cx="8774084" cy="8382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8000">
                <a:srgbClr val="FF5F0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4596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Title &amp; Log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7036" y="668655"/>
            <a:ext cx="8774084" cy="838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7000">
                <a:srgbClr val="FF5F0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4187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Media - 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037" y="114300"/>
            <a:ext cx="8764595" cy="572306"/>
          </a:xfrm>
          <a:prstGeom prst="rect">
            <a:avLst/>
          </a:prstGeom>
        </p:spPr>
        <p:txBody>
          <a:bodyPr anchor="ctr"/>
          <a:lstStyle>
            <a:lvl1pPr>
              <a:defRPr sz="2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555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44575" y="1123950"/>
            <a:ext cx="742950" cy="590550"/>
          </a:xfrm>
          <a:prstGeom prst="rect">
            <a:avLst/>
          </a:prstGeom>
          <a:solidFill>
            <a:srgbClr val="1C3F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843463" y="1123950"/>
            <a:ext cx="742950" cy="590550"/>
          </a:xfrm>
          <a:prstGeom prst="rect">
            <a:avLst/>
          </a:prstGeom>
          <a:solidFill>
            <a:srgbClr val="80A5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93900" y="1123950"/>
            <a:ext cx="742950" cy="590550"/>
          </a:xfrm>
          <a:prstGeom prst="rect">
            <a:avLst/>
          </a:prstGeom>
          <a:solidFill>
            <a:srgbClr val="096F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944813" y="1123950"/>
            <a:ext cx="742950" cy="590550"/>
          </a:xfrm>
          <a:prstGeom prst="rect">
            <a:avLst/>
          </a:prstGeom>
          <a:solidFill>
            <a:srgbClr val="C20E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894138" y="1123950"/>
            <a:ext cx="742950" cy="590550"/>
          </a:xfrm>
          <a:prstGeom prst="rect">
            <a:avLst/>
          </a:prstGeom>
          <a:solidFill>
            <a:srgbClr val="F7DA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794375" y="1123950"/>
            <a:ext cx="742950" cy="590550"/>
          </a:xfrm>
          <a:prstGeom prst="rect">
            <a:avLst/>
          </a:prstGeom>
          <a:solidFill>
            <a:srgbClr val="E9EE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2056" name="Textfeld 14"/>
          <p:cNvSpPr txBox="1">
            <a:spLocks noChangeArrowheads="1"/>
          </p:cNvSpPr>
          <p:nvPr/>
        </p:nvSpPr>
        <p:spPr bwMode="auto">
          <a:xfrm>
            <a:off x="1044575" y="1781175"/>
            <a:ext cx="742950" cy="107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de-DE" altLang="en-US" sz="700">
                <a:cs typeface="+mn-cs"/>
              </a:rPr>
              <a:t>R28-G63-B77</a:t>
            </a:r>
          </a:p>
        </p:txBody>
      </p:sp>
      <p:sp>
        <p:nvSpPr>
          <p:cNvPr id="2057" name="Textfeld 15"/>
          <p:cNvSpPr txBox="1">
            <a:spLocks noChangeArrowheads="1"/>
          </p:cNvSpPr>
          <p:nvPr/>
        </p:nvSpPr>
        <p:spPr bwMode="auto">
          <a:xfrm>
            <a:off x="2016125" y="1781175"/>
            <a:ext cx="742950" cy="107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de-DE" altLang="en-US" sz="700">
                <a:cs typeface="+mn-cs"/>
              </a:rPr>
              <a:t>R9-G11-B161</a:t>
            </a:r>
          </a:p>
        </p:txBody>
      </p:sp>
      <p:sp>
        <p:nvSpPr>
          <p:cNvPr id="2058" name="Textfeld 16"/>
          <p:cNvSpPr txBox="1">
            <a:spLocks noChangeArrowheads="1"/>
          </p:cNvSpPr>
          <p:nvPr/>
        </p:nvSpPr>
        <p:spPr bwMode="auto">
          <a:xfrm>
            <a:off x="2967038" y="1781175"/>
            <a:ext cx="806450" cy="107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de-DE" altLang="en-US" sz="700">
                <a:cs typeface="+mn-cs"/>
              </a:rPr>
              <a:t>R194-G14-B26</a:t>
            </a:r>
          </a:p>
        </p:txBody>
      </p:sp>
      <p:sp>
        <p:nvSpPr>
          <p:cNvPr id="2059" name="Textfeld 18"/>
          <p:cNvSpPr txBox="1">
            <a:spLocks noChangeArrowheads="1"/>
          </p:cNvSpPr>
          <p:nvPr/>
        </p:nvSpPr>
        <p:spPr bwMode="auto">
          <a:xfrm>
            <a:off x="3911600" y="1781175"/>
            <a:ext cx="806450" cy="107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de-DE" altLang="en-US" sz="700">
                <a:cs typeface="+mn-cs"/>
              </a:rPr>
              <a:t>R247-G218-B15</a:t>
            </a:r>
          </a:p>
        </p:txBody>
      </p:sp>
      <p:sp>
        <p:nvSpPr>
          <p:cNvPr id="2060" name="Textfeld 20"/>
          <p:cNvSpPr txBox="1">
            <a:spLocks noChangeArrowheads="1"/>
          </p:cNvSpPr>
          <p:nvPr/>
        </p:nvSpPr>
        <p:spPr bwMode="auto">
          <a:xfrm>
            <a:off x="4846638" y="1781175"/>
            <a:ext cx="900112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de-DE" altLang="en-US" sz="700">
                <a:cs typeface="+mn-cs"/>
              </a:rPr>
              <a:t>R128-G165-B187</a:t>
            </a:r>
          </a:p>
          <a:p>
            <a:pPr eaLnBrk="1" hangingPunct="1">
              <a:defRPr/>
            </a:pPr>
            <a:endParaRPr lang="de-DE" altLang="en-US" sz="700">
              <a:cs typeface="+mn-cs"/>
            </a:endParaRPr>
          </a:p>
        </p:txBody>
      </p:sp>
      <p:sp>
        <p:nvSpPr>
          <p:cNvPr id="2061" name="Textfeld 21"/>
          <p:cNvSpPr txBox="1">
            <a:spLocks noChangeArrowheads="1"/>
          </p:cNvSpPr>
          <p:nvPr/>
        </p:nvSpPr>
        <p:spPr bwMode="auto">
          <a:xfrm>
            <a:off x="5803900" y="1781175"/>
            <a:ext cx="900113" cy="21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de-DE" altLang="en-US" sz="700">
                <a:cs typeface="+mn-cs"/>
              </a:rPr>
              <a:t>R233-G238-B246</a:t>
            </a:r>
          </a:p>
          <a:p>
            <a:pPr eaLnBrk="1" hangingPunct="1">
              <a:defRPr/>
            </a:pPr>
            <a:endParaRPr lang="de-DE" altLang="en-US" sz="700">
              <a:cs typeface="+mn-cs"/>
            </a:endParaRPr>
          </a:p>
        </p:txBody>
      </p:sp>
      <p:sp>
        <p:nvSpPr>
          <p:cNvPr id="2062" name="Titelplatzhalter 1"/>
          <p:cNvSpPr>
            <a:spLocks noGrp="1"/>
          </p:cNvSpPr>
          <p:nvPr>
            <p:ph type="title"/>
          </p:nvPr>
        </p:nvSpPr>
        <p:spPr bwMode="auto">
          <a:xfrm>
            <a:off x="1047750" y="482600"/>
            <a:ext cx="76565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4143375" y="342900"/>
            <a:ext cx="4446588" cy="0"/>
          </a:xfrm>
          <a:prstGeom prst="line">
            <a:avLst/>
          </a:prstGeom>
          <a:ln w="6350" cmpd="sng">
            <a:solidFill>
              <a:schemeClr val="bg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5"/>
          <p:cNvSpPr txBox="1">
            <a:spLocks/>
          </p:cNvSpPr>
          <p:nvPr/>
        </p:nvSpPr>
        <p:spPr>
          <a:xfrm>
            <a:off x="8310563" y="4945063"/>
            <a:ext cx="615950" cy="122237"/>
          </a:xfrm>
          <a:prstGeom prst="rect">
            <a:avLst/>
          </a:prstGeom>
        </p:spPr>
        <p:txBody>
          <a:bodyPr wrap="none" lIns="0" tIns="0" rIns="0" bIns="0" anchor="b"/>
          <a:lstStyle>
            <a:lvl1pPr defTabSz="519113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519113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519113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519113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519113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A086F7E-C94A-0A4B-9542-1AD6DD02C241}" type="slidenum">
              <a:rPr lang="de-DE" sz="1000">
                <a:solidFill>
                  <a:schemeClr val="bg1"/>
                </a:solidFill>
              </a:rPr>
              <a:pPr algn="r" eaLnBrk="1" hangingPunct="1"/>
              <a:t>‹Nr.›</a:t>
            </a:fld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843463" y="2054225"/>
            <a:ext cx="742950" cy="590550"/>
          </a:xfrm>
          <a:prstGeom prst="rect">
            <a:avLst/>
          </a:prstGeom>
          <a:solidFill>
            <a:srgbClr val="80A5BB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843463" y="2787650"/>
            <a:ext cx="742950" cy="590550"/>
          </a:xfrm>
          <a:prstGeom prst="rect">
            <a:avLst/>
          </a:prstGeom>
          <a:solidFill>
            <a:srgbClr val="80A5BB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43463" y="3519488"/>
            <a:ext cx="742950" cy="590550"/>
          </a:xfrm>
          <a:prstGeom prst="rect">
            <a:avLst/>
          </a:prstGeom>
          <a:solidFill>
            <a:srgbClr val="80A5BB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42" tIns="84542" rIns="71579" bIns="84542" anchor="ctr"/>
          <a:lstStyle/>
          <a:p>
            <a:pPr algn="ctr" defTabSz="4073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00" dirty="0" err="1">
              <a:solidFill>
                <a:srgbClr val="1C3F4D"/>
              </a:solidFill>
              <a:latin typeface="Arial" charset="0"/>
              <a:cs typeface="Arial" charset="0"/>
            </a:endParaRPr>
          </a:p>
        </p:txBody>
      </p:sp>
      <p:sp>
        <p:nvSpPr>
          <p:cNvPr id="2068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1047750" y="2425700"/>
            <a:ext cx="76565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4"/>
            <a:r>
              <a:rPr lang="de-DE"/>
              <a:t>Sechste Ebene</a:t>
            </a:r>
          </a:p>
        </p:txBody>
      </p:sp>
      <p:pic>
        <p:nvPicPr>
          <p:cNvPr id="2069" name="Bild 3" descr="Logo-DE-CI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39700"/>
            <a:ext cx="6461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08" r:id="rId1"/>
  </p:sldLayoutIdLst>
  <p:hf hdr="0" dt="0"/>
  <p:txStyles>
    <p:titleStyle>
      <a:lvl1pPr algn="l" defTabSz="406400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rgbClr val="1C3F4D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06400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defTabSz="406400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defTabSz="406400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defTabSz="406400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defTabSz="406400" rtl="0" fontAlgn="base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-128"/>
        </a:defRPr>
      </a:lvl6pPr>
      <a:lvl7pPr marL="914400" algn="l" defTabSz="406400" rtl="0" fontAlgn="base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-128"/>
        </a:defRPr>
      </a:lvl7pPr>
      <a:lvl8pPr marL="1371600" algn="l" defTabSz="406400" rtl="0" fontAlgn="base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-128"/>
        </a:defRPr>
      </a:lvl8pPr>
      <a:lvl9pPr marL="1828800" algn="l" defTabSz="406400" rtl="0" fontAlgn="base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-128"/>
        </a:defRPr>
      </a:lvl9pPr>
    </p:titleStyle>
    <p:bodyStyle>
      <a:lvl1pPr marL="139700" indent="-139700" algn="l" defTabSz="406400" rtl="0" eaLnBrk="0" fontAlgn="base" hangingPunct="0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Ú"/>
        <a:defRPr kern="1200">
          <a:solidFill>
            <a:srgbClr val="1C3F4D"/>
          </a:solidFill>
          <a:latin typeface="Arial"/>
          <a:ea typeface="MS PGothic" panose="020B0600070205080204" pitchFamily="34" charset="-128"/>
          <a:cs typeface="Arial"/>
        </a:defRPr>
      </a:lvl1pPr>
      <a:lvl2pPr marL="280988" indent="-139700" algn="l" defTabSz="406400" rtl="0" eaLnBrk="0" fontAlgn="base" hangingPunct="0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Ú"/>
        <a:defRPr kern="1200">
          <a:solidFill>
            <a:srgbClr val="1C3F4D"/>
          </a:solidFill>
          <a:latin typeface="Arial"/>
          <a:ea typeface="MS PGothic" panose="020B0600070205080204" pitchFamily="34" charset="-128"/>
          <a:cs typeface="Arial"/>
        </a:defRPr>
      </a:lvl2pPr>
      <a:lvl3pPr marL="422275" indent="-139700" algn="l" defTabSz="406400" rtl="0" eaLnBrk="0" fontAlgn="base" hangingPunct="0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Ú"/>
        <a:defRPr kern="1200">
          <a:solidFill>
            <a:srgbClr val="1C3F4D"/>
          </a:solidFill>
          <a:latin typeface="Arial"/>
          <a:ea typeface="MS PGothic" panose="020B0600070205080204" pitchFamily="34" charset="-128"/>
          <a:cs typeface="Arial"/>
        </a:defRPr>
      </a:lvl3pPr>
      <a:lvl4pPr marL="563563" indent="-139700" algn="l" defTabSz="406400" rtl="0" eaLnBrk="0" fontAlgn="base" hangingPunct="0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Ú"/>
        <a:defRPr kern="1200">
          <a:solidFill>
            <a:srgbClr val="1C3F4D"/>
          </a:solidFill>
          <a:latin typeface="Arial"/>
          <a:ea typeface="MS PGothic" panose="020B0600070205080204" pitchFamily="34" charset="-128"/>
          <a:cs typeface="Arial"/>
        </a:defRPr>
      </a:lvl4pPr>
      <a:lvl5pPr marL="703263" indent="-139700" algn="l" defTabSz="406400" rtl="0" eaLnBrk="0" fontAlgn="base" hangingPunct="0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Ú"/>
        <a:defRPr kern="1200">
          <a:solidFill>
            <a:srgbClr val="1C3F4D"/>
          </a:solidFill>
          <a:latin typeface="Arial"/>
          <a:ea typeface="MS PGothic" panose="020B0600070205080204" pitchFamily="34" charset="-128"/>
          <a:cs typeface="Arial"/>
        </a:defRPr>
      </a:lvl5pPr>
      <a:lvl6pPr marL="845424" indent="-140904" algn="l" defTabSz="40732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SzPct val="70000"/>
        <a:buFont typeface="Wingdings 3" panose="05040102010807070707" pitchFamily="18" charset="2"/>
        <a:buChar char="Ú"/>
        <a:defRPr sz="1800" kern="1200">
          <a:solidFill>
            <a:srgbClr val="1C3F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647603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926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248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2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64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97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293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61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3941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264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588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640" y="4805244"/>
            <a:ext cx="6217920" cy="3149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67866" tIns="33338" rIns="67866" bIns="33338" numCol="1" anchor="ctr" anchorCtr="0" compatLnSpc="1">
            <a:prstTxWarp prst="textNoShape">
              <a:avLst/>
            </a:prstTxWarp>
          </a:bodyPr>
          <a:lstStyle/>
          <a:p>
            <a:pPr algn="l" defTabSz="302419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</a:pPr>
            <a:fld id="{050F7A14-1760-48DB-8D31-E50F8972F10D}" type="slidenum">
              <a:rPr lang="en-GB" sz="750" b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l" defTabSz="302419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t>‹Nr.›</a:t>
            </a:fld>
            <a:r>
              <a:rPr lang="en-GB" sz="75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© </a:t>
            </a:r>
            <a:r>
              <a:rPr lang="en-GB" sz="788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2017</a:t>
            </a:r>
            <a:r>
              <a:rPr lang="en-GB" sz="75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CarMedia Solutions 						</a:t>
            </a:r>
            <a:r>
              <a:rPr lang="en-GB" sz="750" b="1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                                            </a:t>
            </a:r>
            <a:r>
              <a:rPr lang="en-GB" sz="75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CONFIDENTIAL</a:t>
            </a:r>
            <a:r>
              <a:rPr lang="en-GB" sz="750" b="1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INFORMATION</a:t>
            </a:r>
            <a:endParaRPr lang="en-GB" sz="750" b="1" noProof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71" y="4716580"/>
            <a:ext cx="698201" cy="3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8" r:id="rId1"/>
    <p:sldLayoutId id="2147487149" r:id="rId2"/>
    <p:sldLayoutId id="2147487150" r:id="rId3"/>
    <p:sldLayoutId id="2147487151" r:id="rId4"/>
    <p:sldLayoutId id="2147487152" r:id="rId5"/>
    <p:sldLayoutId id="2147487153" r:id="rId6"/>
    <p:sldLayoutId id="2147487154" r:id="rId7"/>
    <p:sldLayoutId id="2147487155" r:id="rId8"/>
    <p:sldLayoutId id="2147487156" r:id="rId9"/>
    <p:sldLayoutId id="2147487157" r:id="rId10"/>
    <p:sldLayoutId id="2147487158" r:id="rId11"/>
    <p:sldLayoutId id="2147487159" r:id="rId12"/>
    <p:sldLayoutId id="2147487160" r:id="rId13"/>
    <p:sldLayoutId id="2147487161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0E6DB785-6843-42B6-9BA1-E87C5801DB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1030" name="Bild 1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38" y="3307378"/>
            <a:ext cx="9155113" cy="18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323975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25563" y="1050925"/>
            <a:ext cx="76581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bitte in Schriftgröße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 bitte in Schriftgröße 20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 bitte in Schriftgröße 18 </a:t>
            </a:r>
            <a:r>
              <a:rPr lang="de-DE" dirty="0" err="1"/>
              <a:t>pt</a:t>
            </a:r>
            <a:endParaRPr lang="de-DE" dirty="0"/>
          </a:p>
        </p:txBody>
      </p:sp>
      <p:cxnSp>
        <p:nvCxnSpPr>
          <p:cNvPr id="18" name="Gerade Verbindung 17"/>
          <p:cNvCxnSpPr/>
          <p:nvPr/>
        </p:nvCxnSpPr>
        <p:spPr>
          <a:xfrm>
            <a:off x="4143375" y="342900"/>
            <a:ext cx="4446588" cy="0"/>
          </a:xfrm>
          <a:prstGeom prst="line">
            <a:avLst/>
          </a:prstGeom>
          <a:ln w="6350" cmpd="sng">
            <a:solidFill>
              <a:schemeClr val="bg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5"/>
          <p:cNvSpPr txBox="1">
            <a:spLocks/>
          </p:cNvSpPr>
          <p:nvPr/>
        </p:nvSpPr>
        <p:spPr>
          <a:xfrm>
            <a:off x="8258266" y="4945063"/>
            <a:ext cx="615950" cy="122237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anchor="b"/>
          <a:lstStyle>
            <a:defPPr>
              <a:defRPr lang="de-DE"/>
            </a:defPPr>
            <a:lvl1pPr marL="0" algn="l" defTabSz="520402" rtl="0" eaLnBrk="1" latinLnBrk="0" hangingPunct="1">
              <a:defRPr sz="1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520402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0811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217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1623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029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2436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2843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3249" algn="l" defTabSz="5204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CB9D66-FDAB-284B-99AA-B1B51422D5BA}" type="slidenum">
              <a:rPr lang="de-DE" sz="800" smtClean="0">
                <a:solidFill>
                  <a:schemeClr val="accent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23" r:id="rId1"/>
    <p:sldLayoutId id="2147487224" r:id="rId2"/>
    <p:sldLayoutId id="2147487225" r:id="rId3"/>
    <p:sldLayoutId id="2147487226" r:id="rId4"/>
    <p:sldLayoutId id="2147487227" r:id="rId5"/>
    <p:sldLayoutId id="2147487228" r:id="rId6"/>
    <p:sldLayoutId id="2147487229" r:id="rId7"/>
    <p:sldLayoutId id="2147487230" r:id="rId8"/>
    <p:sldLayoutId id="2147487231" r:id="rId9"/>
    <p:sldLayoutId id="2147487232" r:id="rId10"/>
    <p:sldLayoutId id="2147487233" r:id="rId11"/>
    <p:sldLayoutId id="2147487234" r:id="rId12"/>
    <p:sldLayoutId id="2147487235" r:id="rId13"/>
    <p:sldLayoutId id="2147487236" r:id="rId14"/>
    <p:sldLayoutId id="2147487237" r:id="rId15"/>
    <p:sldLayoutId id="2147487238" r:id="rId16"/>
    <p:sldLayoutId id="2147487239" r:id="rId17"/>
    <p:sldLayoutId id="2147487240" r:id="rId18"/>
    <p:sldLayoutId id="2147487241" r:id="rId19"/>
    <p:sldLayoutId id="2147487242" r:id="rId20"/>
    <p:sldLayoutId id="2147487243" r:id="rId21"/>
    <p:sldLayoutId id="2147487244" r:id="rId22"/>
    <p:sldLayoutId id="2147487245" r:id="rId23"/>
    <p:sldLayoutId id="2147487247" r:id="rId24"/>
    <p:sldLayoutId id="2147487251" r:id="rId25"/>
    <p:sldLayoutId id="2147487250" r:id="rId2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06400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5pPr>
      <a:lvl6pPr marL="4572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6pPr>
      <a:lvl7pPr marL="9144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7pPr>
      <a:lvl8pPr marL="13716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8pPr>
      <a:lvl9pPr marL="18288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139700" indent="-139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sz="2400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marL="216000" indent="1404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Arial" charset="0"/>
        <a:buChar char="•"/>
        <a:defRPr sz="2000" kern="1200" baseline="0">
          <a:solidFill>
            <a:srgbClr val="1C3F4D"/>
          </a:solidFill>
          <a:latin typeface="Arial"/>
          <a:ea typeface="ＭＳ Ｐゴシック" charset="0"/>
          <a:cs typeface="Arial"/>
        </a:defRPr>
      </a:lvl2pPr>
      <a:lvl3pPr marL="360000" indent="1404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Symbol" charset="0"/>
        <a:buChar char="-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3pPr>
      <a:lvl4pPr marL="563563" indent="-139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703263" indent="-139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845424" indent="-140904" algn="l" defTabSz="40732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SzPct val="70000"/>
        <a:buFont typeface="Wingdings 3" panose="05040102010807070707" pitchFamily="18" charset="2"/>
        <a:buChar char=""/>
        <a:defRPr sz="1800" kern="1200">
          <a:solidFill>
            <a:srgbClr val="1C3F4D"/>
          </a:solidFill>
          <a:latin typeface="Arial"/>
          <a:ea typeface="+mn-ea"/>
          <a:cs typeface="Arial"/>
        </a:defRPr>
      </a:lvl6pPr>
      <a:lvl7pPr marL="2647603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926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248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2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64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97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293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61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3941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264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588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LUmaHVU2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8.png"/><Relationship Id="rId4" Type="http://schemas.openxmlformats.org/officeDocument/2006/relationships/customXml" Target="../ink/ink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-cix.net/en/about-de-cix/news/peering-lans-2-0-evpn-rollout-on-the-de-cix-apollon-platfor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youtube.com/watch?v=hvLUmaHVU2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0260EF1-24EC-4337-88CA-7365E2A40456}"/>
              </a:ext>
            </a:extLst>
          </p:cNvPr>
          <p:cNvCxnSpPr>
            <a:cxnSpLocks/>
          </p:cNvCxnSpPr>
          <p:nvPr/>
        </p:nvCxnSpPr>
        <p:spPr>
          <a:xfrm>
            <a:off x="397786" y="810104"/>
            <a:ext cx="2091414" cy="0"/>
          </a:xfrm>
          <a:prstGeom prst="line">
            <a:avLst/>
          </a:prstGeom>
          <a:ln w="6350" cmpd="sng">
            <a:solidFill>
              <a:schemeClr val="bg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942BDB6-B30C-4321-9560-5D7C497A7FC9}"/>
              </a:ext>
            </a:extLst>
          </p:cNvPr>
          <p:cNvSpPr txBox="1"/>
          <p:nvPr/>
        </p:nvSpPr>
        <p:spPr>
          <a:xfrm>
            <a:off x="250257" y="263355"/>
            <a:ext cx="61654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ＭＳ Ｐゴシック" charset="0"/>
              </a:rPr>
              <a:t>Peering LAN 2.0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Original </a:t>
            </a:r>
            <a:r>
              <a:rPr lang="de-DE" sz="1800" dirty="0" err="1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Presentation</a:t>
            </a:r>
            <a:r>
              <a:rPr lang="de-DE" sz="18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DENOG14 </a:t>
            </a:r>
            <a:r>
              <a:rPr lang="de-DE" sz="1800" dirty="0" err="1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from</a:t>
            </a:r>
            <a:r>
              <a:rPr lang="de-DE" sz="18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Bernhard Hahn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Head </a:t>
            </a:r>
            <a:r>
              <a:rPr lang="de-DE" sz="1800" dirty="0" err="1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of</a:t>
            </a:r>
            <a:r>
              <a:rPr lang="de-DE" sz="18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Infrastructure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DE-CIX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https://www.youtube.com/watch?v=hvLUmaHVU2A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537DB7-5EB0-F6E7-6DF3-7BBC086FF48B}"/>
              </a:ext>
            </a:extLst>
          </p:cNvPr>
          <p:cNvSpPr txBox="1"/>
          <p:nvPr/>
        </p:nvSpPr>
        <p:spPr>
          <a:xfrm>
            <a:off x="2097157" y="2771329"/>
            <a:ext cx="58442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 err="1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Adapted</a:t>
            </a:r>
            <a:r>
              <a:rPr lang="de-DE" sz="20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for</a:t>
            </a:r>
            <a:r>
              <a:rPr lang="de-DE" sz="20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  <a:endParaRPr lang="de-DE" sz="2000" b="1" dirty="0">
              <a:solidFill>
                <a:srgbClr val="FFFFFF"/>
              </a:solidFill>
              <a:latin typeface="Fira Sans" panose="020B0503050000020004" pitchFamily="34" charset="0"/>
              <a:ea typeface="Fira Sans" panose="020B0503050000020004" pitchFamily="34" charset="0"/>
              <a:cs typeface="ＭＳ Ｐゴシック" charset="0"/>
            </a:endParaRPr>
          </a:p>
          <a:p>
            <a:pPr>
              <a:defRPr/>
            </a:pPr>
            <a:r>
              <a:rPr lang="de-DE" sz="3200" b="1" dirty="0">
                <a:solidFill>
                  <a:srgbClr val="FFFFFF"/>
                </a:solidFill>
                <a:latin typeface="Fira Sans" panose="020B0503050000020004" pitchFamily="34" charset="0"/>
                <a:ea typeface="Fira Sans" panose="020B0503050000020004" pitchFamily="34" charset="0"/>
                <a:cs typeface="ＭＳ Ｐゴシック" charset="0"/>
              </a:rPr>
              <a:t>MENOG22</a:t>
            </a:r>
            <a:endParaRPr lang="de-DE" sz="2400" dirty="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Bernd Spiess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Senior Peering Manager &amp; Consultant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DE-CIX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1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VLAN Loops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730D01D-E476-4FDD-86C6-F10F5701CF06}"/>
              </a:ext>
            </a:extLst>
          </p:cNvPr>
          <p:cNvCxnSpPr>
            <a:cxnSpLocks/>
          </p:cNvCxnSpPr>
          <p:nvPr/>
        </p:nvCxnSpPr>
        <p:spPr>
          <a:xfrm>
            <a:off x="2145338" y="2674969"/>
            <a:ext cx="1091210" cy="391752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0FEDF37-B249-4638-B0D0-8475938F810C}"/>
              </a:ext>
            </a:extLst>
          </p:cNvPr>
          <p:cNvCxnSpPr>
            <a:cxnSpLocks/>
          </p:cNvCxnSpPr>
          <p:nvPr/>
        </p:nvCxnSpPr>
        <p:spPr>
          <a:xfrm flipV="1">
            <a:off x="2145338" y="2218427"/>
            <a:ext cx="1091210" cy="248034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Wolke 6">
            <a:extLst>
              <a:ext uri="{FF2B5EF4-FFF2-40B4-BE49-F238E27FC236}">
                <a16:creationId xmlns:a16="http://schemas.microsoft.com/office/drawing/2014/main" id="{40D00C02-55FF-4B5D-9559-E85D28275ABB}"/>
              </a:ext>
            </a:extLst>
          </p:cNvPr>
          <p:cNvSpPr/>
          <p:nvPr/>
        </p:nvSpPr>
        <p:spPr>
          <a:xfrm>
            <a:off x="2799446" y="1599873"/>
            <a:ext cx="2377439" cy="1965975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IXP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69BB0EE-1599-4C55-A11E-C03B633A858B}"/>
              </a:ext>
            </a:extLst>
          </p:cNvPr>
          <p:cNvCxnSpPr>
            <a:cxnSpLocks/>
          </p:cNvCxnSpPr>
          <p:nvPr/>
        </p:nvCxnSpPr>
        <p:spPr>
          <a:xfrm>
            <a:off x="1069848" y="1990156"/>
            <a:ext cx="706622" cy="464176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F1EB485-5456-4E35-889D-3F1814C4AEED}"/>
              </a:ext>
            </a:extLst>
          </p:cNvPr>
          <p:cNvCxnSpPr>
            <a:cxnSpLocks/>
          </p:cNvCxnSpPr>
          <p:nvPr/>
        </p:nvCxnSpPr>
        <p:spPr>
          <a:xfrm flipV="1">
            <a:off x="1069848" y="2674969"/>
            <a:ext cx="680365" cy="522392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DB31B55-6604-4B7A-8CD1-5A1382C4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0" y="1485741"/>
            <a:ext cx="821363" cy="819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652202-582A-4B86-A6A3-97EAE81DE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73" y="2126927"/>
            <a:ext cx="980995" cy="8557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2946494-9F8D-4A20-B06F-92A86F73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9" y="2746348"/>
            <a:ext cx="821363" cy="819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66AF073-ECD9-2C1C-A965-205D328A0AFD}"/>
              </a:ext>
            </a:extLst>
          </p:cNvPr>
          <p:cNvSpPr txBox="1">
            <a:spLocks/>
          </p:cNvSpPr>
          <p:nvPr/>
        </p:nvSpPr>
        <p:spPr bwMode="auto">
          <a:xfrm>
            <a:off x="1640371" y="3917064"/>
            <a:ext cx="7380288" cy="5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4572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9144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3716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18288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Customer shortcuts two ports via a single switch.</a:t>
            </a:r>
          </a:p>
        </p:txBody>
      </p:sp>
    </p:spTree>
    <p:extLst>
      <p:ext uri="{BB962C8B-B14F-4D97-AF65-F5344CB8AC3E}">
        <p14:creationId xmlns:p14="http://schemas.microsoft.com/office/powerpoint/2010/main" val="207266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VLAN Loops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730D01D-E476-4FDD-86C6-F10F5701CF06}"/>
              </a:ext>
            </a:extLst>
          </p:cNvPr>
          <p:cNvCxnSpPr>
            <a:cxnSpLocks/>
          </p:cNvCxnSpPr>
          <p:nvPr/>
        </p:nvCxnSpPr>
        <p:spPr>
          <a:xfrm>
            <a:off x="2145338" y="2674969"/>
            <a:ext cx="1091210" cy="391752"/>
          </a:xfrm>
          <a:prstGeom prst="straightConnector1">
            <a:avLst/>
          </a:prstGeom>
          <a:ln w="63500" cmpd="sng">
            <a:solidFill>
              <a:srgbClr val="FFFF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0FEDF37-B249-4638-B0D0-8475938F810C}"/>
              </a:ext>
            </a:extLst>
          </p:cNvPr>
          <p:cNvCxnSpPr>
            <a:cxnSpLocks/>
          </p:cNvCxnSpPr>
          <p:nvPr/>
        </p:nvCxnSpPr>
        <p:spPr>
          <a:xfrm flipV="1">
            <a:off x="2145338" y="2218427"/>
            <a:ext cx="1091210" cy="248034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Wolke 6">
            <a:extLst>
              <a:ext uri="{FF2B5EF4-FFF2-40B4-BE49-F238E27FC236}">
                <a16:creationId xmlns:a16="http://schemas.microsoft.com/office/drawing/2014/main" id="{40D00C02-55FF-4B5D-9559-E85D28275ABB}"/>
              </a:ext>
            </a:extLst>
          </p:cNvPr>
          <p:cNvSpPr/>
          <p:nvPr/>
        </p:nvSpPr>
        <p:spPr>
          <a:xfrm>
            <a:off x="2799446" y="1599873"/>
            <a:ext cx="2377439" cy="1965975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IXP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DC589D-A0C3-414D-BF8C-A9DE56AE6D03}"/>
              </a:ext>
            </a:extLst>
          </p:cNvPr>
          <p:cNvSpPr txBox="1"/>
          <p:nvPr/>
        </p:nvSpPr>
        <p:spPr>
          <a:xfrm>
            <a:off x="5752729" y="497150"/>
            <a:ext cx="3024345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Step</a:t>
            </a: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1</a:t>
            </a:r>
          </a:p>
          <a:p>
            <a:r>
              <a:rPr lang="en-US" sz="18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Routers continuously injecting BUM traffic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69BB0EE-1599-4C55-A11E-C03B633A858B}"/>
              </a:ext>
            </a:extLst>
          </p:cNvPr>
          <p:cNvCxnSpPr>
            <a:cxnSpLocks/>
          </p:cNvCxnSpPr>
          <p:nvPr/>
        </p:nvCxnSpPr>
        <p:spPr>
          <a:xfrm>
            <a:off x="1069848" y="1990156"/>
            <a:ext cx="706622" cy="464176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F1EB485-5456-4E35-889D-3F1814C4AEED}"/>
              </a:ext>
            </a:extLst>
          </p:cNvPr>
          <p:cNvCxnSpPr>
            <a:cxnSpLocks/>
          </p:cNvCxnSpPr>
          <p:nvPr/>
        </p:nvCxnSpPr>
        <p:spPr>
          <a:xfrm flipV="1">
            <a:off x="1069848" y="2674969"/>
            <a:ext cx="680365" cy="522392"/>
          </a:xfrm>
          <a:prstGeom prst="straightConnector1">
            <a:avLst/>
          </a:prstGeom>
          <a:ln w="63500" cmpd="sng">
            <a:solidFill>
              <a:srgbClr val="FFFF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DB31B55-6604-4B7A-8CD1-5A1382C4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0" y="1485741"/>
            <a:ext cx="821363" cy="819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652202-582A-4B86-A6A3-97EAE81DE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73" y="2126927"/>
            <a:ext cx="980995" cy="8557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2946494-9F8D-4A20-B06F-92A86F73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9" y="2746348"/>
            <a:ext cx="821363" cy="8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19F9618-A503-4815-BDA7-D90221D9BABE}"/>
              </a:ext>
            </a:extLst>
          </p:cNvPr>
          <p:cNvCxnSpPr>
            <a:cxnSpLocks/>
          </p:cNvCxnSpPr>
          <p:nvPr/>
        </p:nvCxnSpPr>
        <p:spPr>
          <a:xfrm>
            <a:off x="2145338" y="2674969"/>
            <a:ext cx="1091210" cy="391752"/>
          </a:xfrm>
          <a:prstGeom prst="straightConnector1">
            <a:avLst/>
          </a:prstGeom>
          <a:ln w="63500" cmpd="sng">
            <a:solidFill>
              <a:srgbClr val="FFFF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41BF191-5D49-4F9F-B679-E7AFB8DADDD1}"/>
              </a:ext>
            </a:extLst>
          </p:cNvPr>
          <p:cNvCxnSpPr>
            <a:cxnSpLocks/>
          </p:cNvCxnSpPr>
          <p:nvPr/>
        </p:nvCxnSpPr>
        <p:spPr>
          <a:xfrm flipV="1">
            <a:off x="2145338" y="2218427"/>
            <a:ext cx="1091210" cy="248034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Wolke 12">
            <a:extLst>
              <a:ext uri="{FF2B5EF4-FFF2-40B4-BE49-F238E27FC236}">
                <a16:creationId xmlns:a16="http://schemas.microsoft.com/office/drawing/2014/main" id="{13177373-D654-45F0-A878-1953A9D970A5}"/>
              </a:ext>
            </a:extLst>
          </p:cNvPr>
          <p:cNvSpPr/>
          <p:nvPr/>
        </p:nvSpPr>
        <p:spPr>
          <a:xfrm>
            <a:off x="2799446" y="1599873"/>
            <a:ext cx="2377439" cy="1965975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IXP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VLAN Loops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DC589D-A0C3-414D-BF8C-A9DE56AE6D03}"/>
              </a:ext>
            </a:extLst>
          </p:cNvPr>
          <p:cNvSpPr txBox="1"/>
          <p:nvPr/>
        </p:nvSpPr>
        <p:spPr>
          <a:xfrm>
            <a:off x="5752729" y="497150"/>
            <a:ext cx="3024345" cy="2031325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Step</a:t>
            </a: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1</a:t>
            </a:r>
          </a:p>
          <a:p>
            <a:r>
              <a:rPr lang="en-US" sz="18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Routers continuously injecting BUM traffic</a:t>
            </a:r>
          </a:p>
          <a:p>
            <a:endParaRPr lang="en-U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Step 2</a:t>
            </a:r>
          </a:p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BUM traffic in fabric circulating and increasing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E213C51-905D-4DFF-B0E7-F6F3408D32C9}"/>
              </a:ext>
            </a:extLst>
          </p:cNvPr>
          <p:cNvCxnSpPr>
            <a:cxnSpLocks/>
          </p:cNvCxnSpPr>
          <p:nvPr/>
        </p:nvCxnSpPr>
        <p:spPr>
          <a:xfrm>
            <a:off x="1069848" y="1990156"/>
            <a:ext cx="706622" cy="464176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C61C5E1-0C59-4445-9E47-DAD6A281BB17}"/>
              </a:ext>
            </a:extLst>
          </p:cNvPr>
          <p:cNvCxnSpPr>
            <a:cxnSpLocks/>
          </p:cNvCxnSpPr>
          <p:nvPr/>
        </p:nvCxnSpPr>
        <p:spPr>
          <a:xfrm flipV="1">
            <a:off x="1069848" y="2674969"/>
            <a:ext cx="680365" cy="522392"/>
          </a:xfrm>
          <a:prstGeom prst="straightConnector1">
            <a:avLst/>
          </a:prstGeom>
          <a:ln w="63500" cmpd="sng">
            <a:solidFill>
              <a:srgbClr val="FFFF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8B0944EC-8E78-4559-B332-8DFBF4E4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0" y="1485741"/>
            <a:ext cx="821363" cy="819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2CB6056-85BD-42E1-B469-71CBF0CC3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73" y="2126927"/>
            <a:ext cx="980995" cy="85575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951029A-DAE8-4DCB-8C8F-88CB9ADF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9" y="2746348"/>
            <a:ext cx="821363" cy="819500"/>
          </a:xfrm>
          <a:prstGeom prst="rect">
            <a:avLst/>
          </a:prstGeom>
        </p:spPr>
      </p:pic>
      <p:sp>
        <p:nvSpPr>
          <p:cNvPr id="4" name="Pfeil: nach links gekrümmt 3">
            <a:extLst>
              <a:ext uri="{FF2B5EF4-FFF2-40B4-BE49-F238E27FC236}">
                <a16:creationId xmlns:a16="http://schemas.microsoft.com/office/drawing/2014/main" id="{6C89ECB0-9E9A-42F2-A440-A180B0781F9D}"/>
              </a:ext>
            </a:extLst>
          </p:cNvPr>
          <p:cNvSpPr/>
          <p:nvPr/>
        </p:nvSpPr>
        <p:spPr>
          <a:xfrm>
            <a:off x="2900263" y="2534613"/>
            <a:ext cx="669853" cy="238902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21" name="Pfeil: nach links gekrümmt 20">
            <a:extLst>
              <a:ext uri="{FF2B5EF4-FFF2-40B4-BE49-F238E27FC236}">
                <a16:creationId xmlns:a16="http://schemas.microsoft.com/office/drawing/2014/main" id="{E71119C1-875C-430A-97DA-9477DDD33487}"/>
              </a:ext>
            </a:extLst>
          </p:cNvPr>
          <p:cNvSpPr/>
          <p:nvPr/>
        </p:nvSpPr>
        <p:spPr>
          <a:xfrm rot="10800000">
            <a:off x="2245207" y="2444513"/>
            <a:ext cx="669852" cy="238902"/>
          </a:xfrm>
          <a:prstGeom prst="curvedLeft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287352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CCFB315-6D5D-4C74-A209-F2FB6BB783F5}"/>
              </a:ext>
            </a:extLst>
          </p:cNvPr>
          <p:cNvCxnSpPr>
            <a:cxnSpLocks/>
          </p:cNvCxnSpPr>
          <p:nvPr/>
        </p:nvCxnSpPr>
        <p:spPr>
          <a:xfrm>
            <a:off x="2145338" y="2674969"/>
            <a:ext cx="1091210" cy="391752"/>
          </a:xfrm>
          <a:prstGeom prst="straightConnector1">
            <a:avLst/>
          </a:prstGeom>
          <a:ln w="120650" cmpd="sng">
            <a:solidFill>
              <a:srgbClr val="FFFF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EC5CA95-0F9B-4B30-92D0-5905D0842E59}"/>
              </a:ext>
            </a:extLst>
          </p:cNvPr>
          <p:cNvCxnSpPr>
            <a:cxnSpLocks/>
          </p:cNvCxnSpPr>
          <p:nvPr/>
        </p:nvCxnSpPr>
        <p:spPr>
          <a:xfrm flipV="1">
            <a:off x="2145338" y="2218427"/>
            <a:ext cx="1091210" cy="248034"/>
          </a:xfrm>
          <a:prstGeom prst="straightConnector1">
            <a:avLst/>
          </a:prstGeom>
          <a:ln w="12065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Fira Sans" panose="020B0503050000020004" pitchFamily="34" charset="0"/>
                <a:ea typeface="Fira Sans" panose="020B0503050000020004" pitchFamily="34" charset="0"/>
              </a:rPr>
              <a:t>VLAN Loops</a:t>
            </a: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40D00C02-55FF-4B5D-9559-E85D28275ABB}"/>
              </a:ext>
            </a:extLst>
          </p:cNvPr>
          <p:cNvSpPr/>
          <p:nvPr/>
        </p:nvSpPr>
        <p:spPr>
          <a:xfrm>
            <a:off x="2855353" y="1755770"/>
            <a:ext cx="2377439" cy="1965975"/>
          </a:xfrm>
          <a:prstGeom prst="cloud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IXP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DC589D-A0C3-414D-BF8C-A9DE56AE6D03}"/>
              </a:ext>
            </a:extLst>
          </p:cNvPr>
          <p:cNvSpPr txBox="1"/>
          <p:nvPr/>
        </p:nvSpPr>
        <p:spPr>
          <a:xfrm>
            <a:off x="5752729" y="497150"/>
            <a:ext cx="3024345" cy="341632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Step</a:t>
            </a: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1</a:t>
            </a:r>
          </a:p>
          <a:p>
            <a:r>
              <a:rPr lang="en-US" sz="18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Router continuously injecting BUM traffic</a:t>
            </a:r>
          </a:p>
          <a:p>
            <a:endParaRPr lang="en-U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Step 2</a:t>
            </a:r>
          </a:p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BUM traffic in fabric circulating and increasing</a:t>
            </a:r>
          </a:p>
          <a:p>
            <a:endParaRPr lang="en-US" sz="180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Step 3</a:t>
            </a:r>
          </a:p>
          <a:p>
            <a:r>
              <a:rPr lang="en-US" sz="180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BUM traffic level exceeding egress rate limit and blocking valid traffic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0E0BE1D-7F73-4D7A-A2BD-50FCC389BC8A}"/>
              </a:ext>
            </a:extLst>
          </p:cNvPr>
          <p:cNvCxnSpPr>
            <a:cxnSpLocks/>
          </p:cNvCxnSpPr>
          <p:nvPr/>
        </p:nvCxnSpPr>
        <p:spPr>
          <a:xfrm flipH="1" flipV="1">
            <a:off x="3033912" y="1669647"/>
            <a:ext cx="287247" cy="470517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BD3C93E-DB1C-4259-B5D1-ECD073869027}"/>
              </a:ext>
            </a:extLst>
          </p:cNvPr>
          <p:cNvCxnSpPr>
            <a:cxnSpLocks/>
          </p:cNvCxnSpPr>
          <p:nvPr/>
        </p:nvCxnSpPr>
        <p:spPr>
          <a:xfrm flipV="1">
            <a:off x="4345050" y="1484925"/>
            <a:ext cx="0" cy="470517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0F41F04-AE3D-48AD-A7A0-3F761706B11C}"/>
              </a:ext>
            </a:extLst>
          </p:cNvPr>
          <p:cNvCxnSpPr>
            <a:cxnSpLocks/>
          </p:cNvCxnSpPr>
          <p:nvPr/>
        </p:nvCxnSpPr>
        <p:spPr>
          <a:xfrm flipH="1">
            <a:off x="2685870" y="3109217"/>
            <a:ext cx="348042" cy="241334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AE2F6F2-711C-4EC2-A505-BB04631047D1}"/>
              </a:ext>
            </a:extLst>
          </p:cNvPr>
          <p:cNvCxnSpPr>
            <a:cxnSpLocks/>
          </p:cNvCxnSpPr>
          <p:nvPr/>
        </p:nvCxnSpPr>
        <p:spPr>
          <a:xfrm flipV="1">
            <a:off x="4967966" y="1755771"/>
            <a:ext cx="302305" cy="352071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B35CF78-2039-4A56-B146-631EFD5DA63F}"/>
              </a:ext>
            </a:extLst>
          </p:cNvPr>
          <p:cNvCxnSpPr>
            <a:cxnSpLocks/>
          </p:cNvCxnSpPr>
          <p:nvPr/>
        </p:nvCxnSpPr>
        <p:spPr>
          <a:xfrm flipH="1">
            <a:off x="3091018" y="3433113"/>
            <a:ext cx="396174" cy="324347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6F890-BF4D-4476-AAB3-6B26E834B2FA}"/>
              </a:ext>
            </a:extLst>
          </p:cNvPr>
          <p:cNvCxnSpPr>
            <a:cxnSpLocks/>
          </p:cNvCxnSpPr>
          <p:nvPr/>
        </p:nvCxnSpPr>
        <p:spPr>
          <a:xfrm flipV="1">
            <a:off x="5119118" y="2566413"/>
            <a:ext cx="405027" cy="67680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8501AD4-CD2B-4C72-BD78-C1A2CA8AD241}"/>
              </a:ext>
            </a:extLst>
          </p:cNvPr>
          <p:cNvCxnSpPr>
            <a:cxnSpLocks/>
          </p:cNvCxnSpPr>
          <p:nvPr/>
        </p:nvCxnSpPr>
        <p:spPr>
          <a:xfrm>
            <a:off x="5133640" y="2964236"/>
            <a:ext cx="360129" cy="179843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FBE216DB-354C-4347-8EEA-B2E19659B601}"/>
              </a:ext>
            </a:extLst>
          </p:cNvPr>
          <p:cNvCxnSpPr>
            <a:cxnSpLocks/>
          </p:cNvCxnSpPr>
          <p:nvPr/>
        </p:nvCxnSpPr>
        <p:spPr>
          <a:xfrm>
            <a:off x="4081551" y="3631824"/>
            <a:ext cx="0" cy="322449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FAAE4BC-2C6A-48CC-868F-6E03A5415E05}"/>
              </a:ext>
            </a:extLst>
          </p:cNvPr>
          <p:cNvCxnSpPr>
            <a:cxnSpLocks/>
          </p:cNvCxnSpPr>
          <p:nvPr/>
        </p:nvCxnSpPr>
        <p:spPr>
          <a:xfrm>
            <a:off x="4610349" y="3419738"/>
            <a:ext cx="272214" cy="302008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7F11B2D-4D00-4589-BB07-BB5BB33DB6DB}"/>
              </a:ext>
            </a:extLst>
          </p:cNvPr>
          <p:cNvCxnSpPr>
            <a:cxnSpLocks/>
          </p:cNvCxnSpPr>
          <p:nvPr/>
        </p:nvCxnSpPr>
        <p:spPr>
          <a:xfrm>
            <a:off x="1069848" y="1990156"/>
            <a:ext cx="706622" cy="464176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5CA6812-3F71-4310-8213-2A6B3192EB53}"/>
              </a:ext>
            </a:extLst>
          </p:cNvPr>
          <p:cNvCxnSpPr>
            <a:cxnSpLocks/>
          </p:cNvCxnSpPr>
          <p:nvPr/>
        </p:nvCxnSpPr>
        <p:spPr>
          <a:xfrm flipV="1">
            <a:off x="1069848" y="2674969"/>
            <a:ext cx="680365" cy="522392"/>
          </a:xfrm>
          <a:prstGeom prst="straightConnector1">
            <a:avLst/>
          </a:prstGeom>
          <a:ln w="63500" cmpd="sng">
            <a:solidFill>
              <a:srgbClr val="FFFF0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B36DDCFB-12B9-49A4-948D-A9CE6829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0" y="1485741"/>
            <a:ext cx="821363" cy="8195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6FE8A1F-7265-4558-AA35-985E015DA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73" y="2126927"/>
            <a:ext cx="980995" cy="85575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F9F74AA-7FB2-4CA7-B001-80E8374AE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9" y="2746348"/>
            <a:ext cx="821363" cy="8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Solution: Global Migration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to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EVPN</a:t>
            </a: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1219342" y="1363256"/>
            <a:ext cx="688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=&gt; will be explained at Migration section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6AA0F9-B31E-A7A7-90D3-E0B2AD49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76" y="1900932"/>
            <a:ext cx="6477178" cy="28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lke 24">
            <a:extLst>
              <a:ext uri="{FF2B5EF4-FFF2-40B4-BE49-F238E27FC236}">
                <a16:creationId xmlns:a16="http://schemas.microsoft.com/office/drawing/2014/main" id="{03621066-8BC0-4C56-9CE7-8EF23028AD9E}"/>
              </a:ext>
            </a:extLst>
          </p:cNvPr>
          <p:cNvSpPr/>
          <p:nvPr/>
        </p:nvSpPr>
        <p:spPr>
          <a:xfrm>
            <a:off x="2966406" y="1954292"/>
            <a:ext cx="2377439" cy="1965975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+mj-lt"/>
                <a:cs typeface="BentonSans-Book"/>
              </a:rPr>
              <a:t>IXP</a:t>
            </a: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Solution: ARP/ND Agent </a:t>
            </a: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1219342" y="1363256"/>
            <a:ext cx="688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RFC 9161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35F9259-324E-4BD4-81AD-F01A3F33A699}"/>
              </a:ext>
            </a:extLst>
          </p:cNvPr>
          <p:cNvSpPr/>
          <p:nvPr/>
        </p:nvSpPr>
        <p:spPr>
          <a:xfrm>
            <a:off x="3691670" y="2563142"/>
            <a:ext cx="821363" cy="74827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r>
              <a:rPr lang="en-US" sz="1700" dirty="0">
                <a:solidFill>
                  <a:prstClr val="white"/>
                </a:solidFill>
                <a:latin typeface="BentonSans-Book"/>
                <a:cs typeface="BentonSans-Book"/>
              </a:rPr>
              <a:t>Proxy Agent</a:t>
            </a:r>
            <a:endParaRPr lang="de-DE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CB1DE95-F479-47A7-BCB9-C1EE93C71310}"/>
              </a:ext>
            </a:extLst>
          </p:cNvPr>
          <p:cNvSpPr/>
          <p:nvPr/>
        </p:nvSpPr>
        <p:spPr>
          <a:xfrm>
            <a:off x="557171" y="2182717"/>
            <a:ext cx="1200150" cy="144504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8000" tIns="108000" bIns="108000" rtlCol="0" anchor="t" anchorCtr="0"/>
          <a:lstStyle/>
          <a:p>
            <a:pPr algn="ctr"/>
            <a:r>
              <a:rPr lang="en-US" sz="1700" dirty="0">
                <a:solidFill>
                  <a:prstClr val="white"/>
                </a:solidFill>
                <a:latin typeface="BentonSans-Book"/>
                <a:cs typeface="BentonSans-Book"/>
              </a:rPr>
              <a:t>Bindings</a:t>
            </a:r>
            <a:endParaRPr lang="de-DE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D68AEE-BA11-4A25-88F1-9EF36D04BB79}"/>
              </a:ext>
            </a:extLst>
          </p:cNvPr>
          <p:cNvSpPr txBox="1"/>
          <p:nvPr/>
        </p:nvSpPr>
        <p:spPr>
          <a:xfrm>
            <a:off x="557171" y="2612095"/>
            <a:ext cx="114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 – MAC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IP – MAC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IP – MAC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IP – MAC</a:t>
            </a:r>
          </a:p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C4A1F6F-E451-4F06-8600-4AC62EB5348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816400" y="2922170"/>
            <a:ext cx="1875270" cy="15109"/>
          </a:xfrm>
          <a:prstGeom prst="straightConnector1">
            <a:avLst/>
          </a:prstGeom>
          <a:ln w="47625"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9CA336C-10D3-4A18-809F-308787F01BA2}"/>
              </a:ext>
            </a:extLst>
          </p:cNvPr>
          <p:cNvCxnSpPr>
            <a:cxnSpLocks/>
          </p:cNvCxnSpPr>
          <p:nvPr/>
        </p:nvCxnSpPr>
        <p:spPr>
          <a:xfrm>
            <a:off x="5451187" y="2838407"/>
            <a:ext cx="1986292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A96ED83-D977-4AF7-A404-B2D72664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79" y="2549583"/>
            <a:ext cx="933464" cy="931347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8E737BC-D9F0-456A-A516-EE2186ECDA44}"/>
              </a:ext>
            </a:extLst>
          </p:cNvPr>
          <p:cNvCxnSpPr>
            <a:cxnSpLocks/>
          </p:cNvCxnSpPr>
          <p:nvPr/>
        </p:nvCxnSpPr>
        <p:spPr>
          <a:xfrm flipH="1" flipV="1">
            <a:off x="5451187" y="3071253"/>
            <a:ext cx="1986292" cy="7206"/>
          </a:xfrm>
          <a:prstGeom prst="straightConnector1">
            <a:avLst/>
          </a:prstGeom>
          <a:ln w="4445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CC004AC-C6BD-4128-97B5-B27FF247E3DB}"/>
              </a:ext>
            </a:extLst>
          </p:cNvPr>
          <p:cNvSpPr txBox="1"/>
          <p:nvPr/>
        </p:nvSpPr>
        <p:spPr>
          <a:xfrm>
            <a:off x="5343845" y="3071253"/>
            <a:ext cx="194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ARP Request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F787967-CFA5-4208-8E7B-234B0817DC79}"/>
              </a:ext>
            </a:extLst>
          </p:cNvPr>
          <p:cNvSpPr txBox="1"/>
          <p:nvPr/>
        </p:nvSpPr>
        <p:spPr>
          <a:xfrm>
            <a:off x="5358931" y="2488058"/>
            <a:ext cx="194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ARP Reply</a:t>
            </a:r>
            <a:endParaRPr lang="de-D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D0EF4-9817-4CB8-8F43-4A7D8543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885" y="2209721"/>
            <a:ext cx="3518488" cy="534676"/>
          </a:xfrm>
        </p:spPr>
        <p:txBody>
          <a:bodyPr/>
          <a:lstStyle/>
          <a:p>
            <a:pPr algn="ctr"/>
            <a:r>
              <a:rPr lang="de-DE" sz="3600" i="0" dirty="0">
                <a:latin typeface="Fira Sans" panose="020B0503050000020004" pitchFamily="34" charset="0"/>
                <a:ea typeface="Fira Sans" panose="020B0503050000020004" pitchFamily="34" charset="0"/>
              </a:rPr>
              <a:t>Migration</a:t>
            </a:r>
            <a:endParaRPr lang="de-DE" i="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1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Migration Scenarios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6D741D7C-F921-4113-A98F-CACAFFF0D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784"/>
              </p:ext>
            </p:extLst>
          </p:nvPr>
        </p:nvGraphicFramePr>
        <p:xfrm>
          <a:off x="935114" y="1839439"/>
          <a:ext cx="727377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3">
                  <a:extLst>
                    <a:ext uri="{9D8B030D-6E8A-4147-A177-3AD203B41FA5}">
                      <a16:colId xmlns:a16="http://schemas.microsoft.com/office/drawing/2014/main" val="2451069270"/>
                    </a:ext>
                  </a:extLst>
                </a:gridCol>
                <a:gridCol w="1431616">
                  <a:extLst>
                    <a:ext uri="{9D8B030D-6E8A-4147-A177-3AD203B41FA5}">
                      <a16:colId xmlns:a16="http://schemas.microsoft.com/office/drawing/2014/main" val="314044837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84204264"/>
                    </a:ext>
                  </a:extLst>
                </a:gridCol>
                <a:gridCol w="1776922">
                  <a:extLst>
                    <a:ext uri="{9D8B030D-6E8A-4147-A177-3AD203B41FA5}">
                      <a16:colId xmlns:a16="http://schemas.microsoft.com/office/drawing/2014/main" val="3362607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Small </a:t>
                      </a:r>
                      <a:r>
                        <a:rPr lang="de-DE" dirty="0" err="1"/>
                        <a:t>Steps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Reduce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Complexity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Reduce</a:t>
                      </a:r>
                      <a:endParaRPr lang="de-DE" dirty="0"/>
                    </a:p>
                    <a:p>
                      <a:pPr algn="ctr"/>
                      <a:r>
                        <a:rPr lang="de-DE" dirty="0"/>
                        <a:t>Downtimes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2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Router by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0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Location by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8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Service by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8282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70DFBB94-AA16-463D-8739-7BD9A22D2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4" y="2468255"/>
            <a:ext cx="228600" cy="228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19F88E-97F4-4752-B72F-2FD8B4FD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76" y="2470799"/>
            <a:ext cx="228600" cy="228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080D99-F6D3-4FE3-8BAB-4DEFC479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34" y="2849563"/>
            <a:ext cx="228600" cy="228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A5E90F7-BF7E-4BD2-9518-57CE379E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65" y="3222956"/>
            <a:ext cx="228600" cy="228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6D47D46-0315-42C9-9AFD-8D8224AA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588" y="3222956"/>
            <a:ext cx="228600" cy="2286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D68CD61-3EC2-4A2E-9929-DA93583A5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124" y="3229937"/>
            <a:ext cx="221619" cy="22161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247B5F6-2438-4DF9-83BB-F46B65BE1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89" y="2870196"/>
            <a:ext cx="221619" cy="22161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7FDD64E-DBCD-4C34-97EF-BD9F8B8A2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621" y="2483019"/>
            <a:ext cx="221619" cy="22161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44FFD83-3DFE-4862-BAF6-B0420B58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78" y="3235176"/>
            <a:ext cx="228600" cy="2286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891ABF6-3E26-4B7A-AD3B-B29A1FBF0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95" y="2879248"/>
            <a:ext cx="221619" cy="22161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DD762CD-4C09-4235-B6FE-CD0FF283C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178" y="2513963"/>
            <a:ext cx="221619" cy="22161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DDA883E-DDD4-4861-86D5-650A3210E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801" y="3222956"/>
            <a:ext cx="228600" cy="228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95A0AB1-FD65-49D3-B439-39B4A5C8B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387" y="2513963"/>
            <a:ext cx="221619" cy="22161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17CBB45-8141-4057-9374-23EE822DF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423" y="2491303"/>
            <a:ext cx="221619" cy="2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2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Testing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- Network</a:t>
            </a:r>
          </a:p>
        </p:txBody>
      </p:sp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2C84A518-EC29-43C3-B883-38ADC861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5" y="1146265"/>
            <a:ext cx="8022846" cy="29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Testing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–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Configuration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Systems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C86C45-9A7F-4F6C-BC4A-0BD85188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16" y="1116013"/>
            <a:ext cx="6914367" cy="34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3EEDAD2-A80A-4CC5-9428-D1BD775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80" y="313999"/>
            <a:ext cx="7380288" cy="534676"/>
          </a:xfrm>
        </p:spPr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Agenda</a:t>
            </a:r>
          </a:p>
        </p:txBody>
      </p:sp>
      <p:sp>
        <p:nvSpPr>
          <p:cNvPr id="7" name="TextBox 73">
            <a:extLst>
              <a:ext uri="{FF2B5EF4-FFF2-40B4-BE49-F238E27FC236}">
                <a16:creationId xmlns:a16="http://schemas.microsoft.com/office/drawing/2014/main" id="{1D23998C-BF30-4CA7-8651-5071A76748DC}"/>
              </a:ext>
            </a:extLst>
          </p:cNvPr>
          <p:cNvSpPr txBox="1"/>
          <p:nvPr/>
        </p:nvSpPr>
        <p:spPr>
          <a:xfrm>
            <a:off x="241147" y="1095918"/>
            <a:ext cx="6882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IXP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Migration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4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D0EF4-9817-4CB8-8F43-4A7D8543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885" y="2209721"/>
            <a:ext cx="3518488" cy="534676"/>
          </a:xfrm>
        </p:spPr>
        <p:txBody>
          <a:bodyPr/>
          <a:lstStyle/>
          <a:p>
            <a:pPr algn="ctr"/>
            <a:r>
              <a:rPr lang="de-DE" sz="3600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Results</a:t>
            </a:r>
            <a:endParaRPr lang="de-DE" i="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7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DE-CIX Frankfurt</a:t>
            </a: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876300" y="367561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Broadcast, Unknown Unicast, Multicast Noise (BUM, sliced mirrored)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B04118-F4EE-4C4D-88E0-C2E3E24C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1566099"/>
            <a:ext cx="8086725" cy="20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2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Customer Feedback: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B46682-218C-4958-914D-ECDC30224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971" y="168637"/>
            <a:ext cx="4165814" cy="46770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B9F36FB-0154-6E6B-4FD2-C545F518C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69" y="1180515"/>
            <a:ext cx="4175340" cy="3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35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Customer Feedback: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C97927-A88E-80B7-578F-CFD2BC4E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09" y="1020447"/>
            <a:ext cx="6243774" cy="33078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6C68EA-CD71-D941-69D7-4B2F6B41D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35" y="1070468"/>
            <a:ext cx="2073382" cy="22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7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Result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of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EVPN at UAE-IX: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25E715-7478-7192-5277-4215B879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2" y="2243789"/>
            <a:ext cx="8502651" cy="1582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E496BE8-D798-3DFB-C9CE-0A8DB090D890}"/>
                  </a:ext>
                </a:extLst>
              </p14:cNvPr>
              <p14:cNvContentPartPr/>
              <p14:nvPr/>
            </p14:nvContentPartPr>
            <p14:xfrm>
              <a:off x="6517448" y="1736757"/>
              <a:ext cx="2381760" cy="2643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E496BE8-D798-3DFB-C9CE-0A8DB090D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8448" y="1728117"/>
                <a:ext cx="2399400" cy="26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446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Bugs &amp;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Accidents</a:t>
            </a:r>
            <a:endParaRPr lang="de-DE" i="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1219341" y="1363256"/>
            <a:ext cx="7484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Traffic distribution with LDP entropy labels not working as expected</a:t>
            </a:r>
          </a:p>
          <a:p>
            <a:pPr marL="6921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IPv6 ND Agent Replies with wrong source IP Address, Software upgrade required</a:t>
            </a:r>
          </a:p>
        </p:txBody>
      </p:sp>
    </p:spTree>
    <p:extLst>
      <p:ext uri="{BB962C8B-B14F-4D97-AF65-F5344CB8AC3E}">
        <p14:creationId xmlns:p14="http://schemas.microsoft.com/office/powerpoint/2010/main" val="253375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What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you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can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do: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as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an IXP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member</a:t>
            </a:r>
            <a:endParaRPr lang="de-DE" i="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104361" y="1363256"/>
            <a:ext cx="9004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Check Interface / Layer2 / Layer3 </a:t>
            </a:r>
            <a:r>
              <a:rPr lang="de-AT" sz="2400" b="1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Configuration</a:t>
            </a:r>
            <a:r>
              <a:rPr lang="de-AT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Suggestions</a:t>
            </a:r>
            <a:r>
              <a:rPr lang="de-AT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r>
              <a:rPr lang="de-AT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https://de-cix.net/en/resources/white-papers</a:t>
            </a:r>
          </a:p>
          <a:p>
            <a:r>
              <a:rPr lang="de-AT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https://www.de-cix.net/en/locations/frankfurt/route-server-guide</a:t>
            </a:r>
          </a:p>
          <a:p>
            <a:r>
              <a:rPr lang="de-AT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https://mn-ix.com/technicalDetails.html</a:t>
            </a:r>
          </a:p>
          <a:p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https://www.ams-ix.net/ams/documentation/config-guide</a:t>
            </a:r>
          </a:p>
          <a:p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https://www.jedix.net/technical-information/</a:t>
            </a:r>
          </a:p>
        </p:txBody>
      </p:sp>
    </p:spTree>
    <p:extLst>
      <p:ext uri="{BB962C8B-B14F-4D97-AF65-F5344CB8AC3E}">
        <p14:creationId xmlns:p14="http://schemas.microsoft.com/office/powerpoint/2010/main" val="49814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942BDB6-B30C-4321-9560-5D7C497A7FC9}"/>
              </a:ext>
            </a:extLst>
          </p:cNvPr>
          <p:cNvSpPr txBox="1"/>
          <p:nvPr/>
        </p:nvSpPr>
        <p:spPr>
          <a:xfrm>
            <a:off x="316932" y="387180"/>
            <a:ext cx="75548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ＭＳ Ｐゴシック" charset="0"/>
              </a:rPr>
              <a:t>Further Read:</a:t>
            </a:r>
          </a:p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Fira Sans" panose="020B0503050000020004" pitchFamily="34" charset="0"/>
              </a:rPr>
              <a:t>Peering LANs 2.0 – EVPN rollout on the DE-CIX Apollon platform (Thomas King):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prstClr val="white"/>
                </a:solidFill>
                <a:hlinkClick r:id="rId3"/>
              </a:rPr>
              <a:t>https://www.de-cix.net/en/about-de-cix/news/peering-lans-2-0-evpn-rollout-on-the-de-cix-apollon-platform</a:t>
            </a:r>
            <a:endParaRPr lang="de-DE" sz="2400" b="1" dirty="0">
              <a:solidFill>
                <a:prstClr val="white"/>
              </a:solidFill>
            </a:endParaRP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dirty="0">
              <a:solidFill>
                <a:prstClr val="white"/>
              </a:solidFill>
            </a:endParaRP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prstClr val="white"/>
                </a:solidFill>
              </a:rPr>
              <a:t>Original Talk: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DENOG14 / Bernhard Hahn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https://www.youtube.com/watch?v=hvLUmaHVU2A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771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B537DB7-5EB0-F6E7-6DF3-7BBC086FF48B}"/>
              </a:ext>
            </a:extLst>
          </p:cNvPr>
          <p:cNvSpPr txBox="1"/>
          <p:nvPr/>
        </p:nvSpPr>
        <p:spPr>
          <a:xfrm>
            <a:off x="452230" y="1822142"/>
            <a:ext cx="79711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ＭＳ Ｐゴシック" charset="0"/>
              </a:rPr>
              <a:t>Thank You!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please LinkedIn me for follow-up talks</a:t>
            </a:r>
          </a:p>
          <a:p>
            <a:pPr marL="0" marR="0" lvl="0" indent="0" defTabSz="406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prstClr val="whit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Bernd Spiess</a:t>
            </a:r>
            <a:endParaRPr lang="en-US" sz="3200" dirty="0">
              <a:solidFill>
                <a:prstClr val="white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8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D0EF4-9817-4CB8-8F43-4A7D8543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885" y="2209721"/>
            <a:ext cx="3518488" cy="534676"/>
          </a:xfrm>
        </p:spPr>
        <p:txBody>
          <a:bodyPr/>
          <a:lstStyle/>
          <a:p>
            <a:pPr algn="ctr"/>
            <a:r>
              <a:rPr lang="de-DE" sz="3600" i="0" dirty="0">
                <a:latin typeface="Fira Sans" panose="020B0503050000020004" pitchFamily="34" charset="0"/>
                <a:ea typeface="Fira Sans" panose="020B0503050000020004" pitchFamily="34" charset="0"/>
              </a:rPr>
              <a:t>IXP Challenges</a:t>
            </a:r>
            <a:endParaRPr lang="de-DE" i="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4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Fira Sans" panose="020B0503050000020004" pitchFamily="34" charset="0"/>
                <a:ea typeface="Fira Sans" panose="020B0503050000020004" pitchFamily="34" charset="0"/>
              </a:rPr>
              <a:t>Example: DE-CIX Frankfurt</a:t>
            </a: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1219342" y="1363256"/>
            <a:ext cx="6882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1120 ASNs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1766 active IPv4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1734 active IPv6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BBC4CF-E132-25A4-9553-A6F305CD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22" y="2729046"/>
            <a:ext cx="4881282" cy="21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5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DE-CIX Frankfurt – BUM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noise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de-DE" i="0" dirty="0" err="1">
                <a:latin typeface="Fira Sans" panose="020B0503050000020004" pitchFamily="34" charset="0"/>
                <a:ea typeface="Fira Sans" panose="020B0503050000020004" pitchFamily="34" charset="0"/>
              </a:rPr>
              <a:t>level</a:t>
            </a:r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1050085" y="3658155"/>
            <a:ext cx="730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BUM = </a:t>
            </a:r>
            <a:r>
              <a:rPr lang="en-US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</a:t>
            </a:r>
            <a:r>
              <a:rPr lang="en-US" sz="1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roadcast, </a:t>
            </a:r>
            <a:r>
              <a:rPr lang="en-US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</a:t>
            </a:r>
            <a:r>
              <a:rPr lang="en-US" sz="1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nknown </a:t>
            </a:r>
            <a:r>
              <a:rPr lang="en-US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</a:t>
            </a:r>
            <a:r>
              <a:rPr lang="en-US" sz="1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nicast, </a:t>
            </a:r>
            <a:r>
              <a:rPr lang="en-US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</a:t>
            </a:r>
            <a:r>
              <a:rPr lang="en-US" sz="1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ulticast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C8BBBB-72F9-4159-A8D1-FB945C0C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3" y="1571625"/>
            <a:ext cx="8001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Challenge: </a:t>
            </a:r>
            <a:r>
              <a:rPr lang="en-US" sz="2800" b="1" i="0" dirty="0" err="1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ProxyARP</a:t>
            </a:r>
            <a:r>
              <a:rPr lang="en-US" sz="2800" b="1" i="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/ND</a:t>
            </a:r>
          </a:p>
        </p:txBody>
      </p:sp>
      <p:sp>
        <p:nvSpPr>
          <p:cNvPr id="4" name="TextBox 73">
            <a:extLst>
              <a:ext uri="{FF2B5EF4-FFF2-40B4-BE49-F238E27FC236}">
                <a16:creationId xmlns:a16="http://schemas.microsoft.com/office/drawing/2014/main" id="{B14E72C4-85B4-49AA-BC5F-5CD952FBEEA4}"/>
              </a:ext>
            </a:extLst>
          </p:cNvPr>
          <p:cNvSpPr txBox="1"/>
          <p:nvPr/>
        </p:nvSpPr>
        <p:spPr>
          <a:xfrm>
            <a:off x="1219342" y="1363256"/>
            <a:ext cx="5718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0" i="0" u="none" strike="noStrike" dirty="0">
              <a:solidFill>
                <a:schemeClr val="bg1"/>
              </a:solidFill>
              <a:effectLst/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 customer router…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with a wrong configuration …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answering ARP requests …</a:t>
            </a:r>
          </a:p>
          <a:p>
            <a:pPr marL="342900" indent="-342900">
              <a:buFontTx/>
              <a:buChar char="-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</a:rPr>
              <a:t>which does not belong to him…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disturbs layer3 communication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31F98C-B8BC-48BA-8F30-62CA0700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04" y="2462210"/>
            <a:ext cx="2109217" cy="22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8BB5AD2-DF70-49DE-8EAA-313D3410A939}"/>
              </a:ext>
            </a:extLst>
          </p:cNvPr>
          <p:cNvSpPr/>
          <p:nvPr/>
        </p:nvSpPr>
        <p:spPr>
          <a:xfrm>
            <a:off x="6291072" y="1403613"/>
            <a:ext cx="2318918" cy="294325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 err="1">
                <a:solidFill>
                  <a:schemeClr val="tx1"/>
                </a:solidFill>
                <a:latin typeface="+mj-lt"/>
                <a:cs typeface="BentonSans-Book"/>
              </a:rPr>
              <a:t>Egress</a:t>
            </a:r>
            <a:endParaRPr lang="de-DE" sz="1200" b="1" dirty="0">
              <a:solidFill>
                <a:schemeClr val="tx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6FEBCD3-3FCF-499C-A96E-FE9DFFE591C3}"/>
              </a:ext>
            </a:extLst>
          </p:cNvPr>
          <p:cNvSpPr/>
          <p:nvPr/>
        </p:nvSpPr>
        <p:spPr>
          <a:xfrm>
            <a:off x="980237" y="1403612"/>
            <a:ext cx="2318918" cy="294325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>
                <a:solidFill>
                  <a:schemeClr val="tx1"/>
                </a:solidFill>
                <a:latin typeface="+mj-lt"/>
                <a:cs typeface="BentonSans-Book"/>
              </a:rPr>
              <a:t>Ingress</a:t>
            </a: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Fira Sans" panose="020B0503050000020004" pitchFamily="34" charset="0"/>
                <a:ea typeface="Fira Sans" panose="020B0503050000020004" pitchFamily="34" charset="0"/>
              </a:rPr>
              <a:t>Port Security at DE-CIX</a:t>
            </a:r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44BC1DC9-332E-42B6-903B-7CF3ABF7E760}"/>
              </a:ext>
            </a:extLst>
          </p:cNvPr>
          <p:cNvSpPr/>
          <p:nvPr/>
        </p:nvSpPr>
        <p:spPr>
          <a:xfrm>
            <a:off x="3679548" y="1957675"/>
            <a:ext cx="2377439" cy="1965975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+mj-lt"/>
                <a:cs typeface="BentonSans-Book"/>
              </a:rPr>
              <a:t>IXP</a:t>
            </a: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06F5E2C5-2109-4878-93CB-536C6FE55E3C}"/>
              </a:ext>
            </a:extLst>
          </p:cNvPr>
          <p:cNvSpPr/>
          <p:nvPr/>
        </p:nvSpPr>
        <p:spPr>
          <a:xfrm>
            <a:off x="1225298" y="3799226"/>
            <a:ext cx="1916584" cy="47457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 err="1">
                <a:solidFill>
                  <a:schemeClr val="bg1"/>
                </a:solidFill>
                <a:latin typeface="+mj-lt"/>
                <a:cs typeface="BentonSans-Book"/>
              </a:rPr>
              <a:t>Unicast</a:t>
            </a:r>
            <a:r>
              <a:rPr lang="de-DE" sz="1200" b="1" dirty="0">
                <a:solidFill>
                  <a:schemeClr val="bg1"/>
                </a:solidFill>
                <a:latin typeface="+mj-lt"/>
                <a:cs typeface="BentonSans-Book"/>
              </a:rPr>
              <a:t> (BE)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2D14EDA2-5E3F-4E86-9EB9-C213073E4E2B}"/>
              </a:ext>
            </a:extLst>
          </p:cNvPr>
          <p:cNvSpPr/>
          <p:nvPr/>
        </p:nvSpPr>
        <p:spPr>
          <a:xfrm>
            <a:off x="1216019" y="1930902"/>
            <a:ext cx="1916584" cy="47457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>
                <a:solidFill>
                  <a:schemeClr val="bg1"/>
                </a:solidFill>
                <a:latin typeface="+mj-lt"/>
                <a:cs typeface="BentonSans-Book"/>
              </a:rPr>
              <a:t>Broadcast (L2, 1Mbit/s)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19BF3BA-BC55-46CD-9301-68246C43FB17}"/>
              </a:ext>
            </a:extLst>
          </p:cNvPr>
          <p:cNvSpPr/>
          <p:nvPr/>
        </p:nvSpPr>
        <p:spPr>
          <a:xfrm>
            <a:off x="1225298" y="2972429"/>
            <a:ext cx="1916584" cy="47457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>
                <a:solidFill>
                  <a:schemeClr val="bg1"/>
                </a:solidFill>
                <a:latin typeface="+mj-lt"/>
                <a:cs typeface="BentonSans-Book"/>
              </a:rPr>
              <a:t>Multicast (L2, 1Mbit/s)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4F0B87B-191D-4DC9-993C-61B5315E244A}"/>
              </a:ext>
            </a:extLst>
          </p:cNvPr>
          <p:cNvSpPr/>
          <p:nvPr/>
        </p:nvSpPr>
        <p:spPr>
          <a:xfrm>
            <a:off x="6550685" y="3783145"/>
            <a:ext cx="1905686" cy="47457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 err="1">
                <a:solidFill>
                  <a:schemeClr val="bg1"/>
                </a:solidFill>
                <a:latin typeface="+mj-lt"/>
                <a:cs typeface="BentonSans-Book"/>
              </a:rPr>
              <a:t>Unicast</a:t>
            </a:r>
            <a:r>
              <a:rPr lang="de-DE" sz="1200" b="1" dirty="0">
                <a:solidFill>
                  <a:schemeClr val="bg1"/>
                </a:solidFill>
                <a:latin typeface="+mj-lt"/>
                <a:cs typeface="BentonSans-Book"/>
              </a:rPr>
              <a:t> (BE)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E25FDEC-D1A0-4F3E-9B72-F9F9DCC31E8A}"/>
              </a:ext>
            </a:extLst>
          </p:cNvPr>
          <p:cNvSpPr/>
          <p:nvPr/>
        </p:nvSpPr>
        <p:spPr>
          <a:xfrm>
            <a:off x="6550685" y="1797322"/>
            <a:ext cx="1905686" cy="179516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rgbClr val="C00000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de-DE" sz="1200" b="1" dirty="0">
                <a:solidFill>
                  <a:schemeClr val="bg1"/>
                </a:solidFill>
                <a:latin typeface="+mj-lt"/>
                <a:cs typeface="BentonSans-Book"/>
              </a:rPr>
              <a:t>BUM (L2, 5Mbit/s)</a:t>
            </a: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de-DE" sz="1200" b="1" dirty="0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EB9E144-F750-4629-9B81-B77DF9425B6D}"/>
              </a:ext>
            </a:extLst>
          </p:cNvPr>
          <p:cNvSpPr/>
          <p:nvPr/>
        </p:nvSpPr>
        <p:spPr>
          <a:xfrm>
            <a:off x="1225298" y="2455786"/>
            <a:ext cx="1916584" cy="47457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>
                <a:solidFill>
                  <a:schemeClr val="bg1"/>
                </a:solidFill>
                <a:latin typeface="+mj-lt"/>
                <a:cs typeface="BentonSans-Book"/>
              </a:rPr>
              <a:t>U-</a:t>
            </a:r>
            <a:r>
              <a:rPr lang="de-DE" sz="1200" b="1" dirty="0" err="1">
                <a:solidFill>
                  <a:schemeClr val="bg1"/>
                </a:solidFill>
                <a:latin typeface="+mj-lt"/>
                <a:cs typeface="BentonSans-Book"/>
              </a:rPr>
              <a:t>Unicast</a:t>
            </a:r>
            <a:r>
              <a:rPr lang="de-DE" sz="1200" b="1" dirty="0">
                <a:solidFill>
                  <a:schemeClr val="bg1"/>
                </a:solidFill>
                <a:latin typeface="+mj-lt"/>
                <a:cs typeface="BentonSans-Book"/>
              </a:rPr>
              <a:t> (L2, 1Mbit/s)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F0B0381-4051-4047-B79B-84DDF2493216}"/>
              </a:ext>
            </a:extLst>
          </p:cNvPr>
          <p:cNvSpPr txBox="1"/>
          <p:nvPr/>
        </p:nvSpPr>
        <p:spPr>
          <a:xfrm>
            <a:off x="3467404" y="4273796"/>
            <a:ext cx="287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Static MAC + MAC ACLs</a:t>
            </a:r>
          </a:p>
        </p:txBody>
      </p:sp>
    </p:spTree>
    <p:extLst>
      <p:ext uri="{BB962C8B-B14F-4D97-AF65-F5344CB8AC3E}">
        <p14:creationId xmlns:p14="http://schemas.microsoft.com/office/powerpoint/2010/main" val="30333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DD04655-51F5-407A-AE87-5664B4327F2C}"/>
              </a:ext>
            </a:extLst>
          </p:cNvPr>
          <p:cNvCxnSpPr>
            <a:cxnSpLocks/>
          </p:cNvCxnSpPr>
          <p:nvPr/>
        </p:nvCxnSpPr>
        <p:spPr>
          <a:xfrm>
            <a:off x="5110347" y="2691970"/>
            <a:ext cx="1287475" cy="0"/>
          </a:xfrm>
          <a:prstGeom prst="line">
            <a:avLst/>
          </a:prstGeom>
          <a:ln w="79375" cmpd="sng">
            <a:solidFill>
              <a:schemeClr val="accent6"/>
            </a:solidFill>
            <a:headEnd type="none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Challenge: Long Lasting Flows</a:t>
            </a: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D1AE5864-FB3C-44D4-BD6B-3C7908851D97}"/>
              </a:ext>
            </a:extLst>
          </p:cNvPr>
          <p:cNvSpPr/>
          <p:nvPr/>
        </p:nvSpPr>
        <p:spPr>
          <a:xfrm>
            <a:off x="1767050" y="1977596"/>
            <a:ext cx="1667449" cy="1459983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VPLS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1692BD46-E359-4981-8883-C3392FA78A7A}"/>
              </a:ext>
            </a:extLst>
          </p:cNvPr>
          <p:cNvSpPr/>
          <p:nvPr/>
        </p:nvSpPr>
        <p:spPr>
          <a:xfrm>
            <a:off x="5998882" y="1977596"/>
            <a:ext cx="1667449" cy="1459983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VPLS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1079C81-9AF5-4A77-A03D-1D324CDC9EFD}"/>
              </a:ext>
            </a:extLst>
          </p:cNvPr>
          <p:cNvCxnSpPr>
            <a:cxnSpLocks/>
          </p:cNvCxnSpPr>
          <p:nvPr/>
        </p:nvCxnSpPr>
        <p:spPr>
          <a:xfrm>
            <a:off x="3179427" y="2691970"/>
            <a:ext cx="1287475" cy="0"/>
          </a:xfrm>
          <a:prstGeom prst="line">
            <a:avLst/>
          </a:prstGeom>
          <a:ln w="79375" cmpd="sng">
            <a:solidFill>
              <a:schemeClr val="accent6"/>
            </a:solidFill>
            <a:headEnd type="none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1D7AFB64-20BA-4F9E-B1F4-8FFEC542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06" y="2289509"/>
            <a:ext cx="821363" cy="819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C018FE-51DD-4BB1-8522-85F9779B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12" y="2297838"/>
            <a:ext cx="821363" cy="819500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B5D76F0-A2A1-42BD-B9A7-FB28AA4A446A}"/>
              </a:ext>
            </a:extLst>
          </p:cNvPr>
          <p:cNvCxnSpPr>
            <a:cxnSpLocks/>
          </p:cNvCxnSpPr>
          <p:nvPr/>
        </p:nvCxnSpPr>
        <p:spPr>
          <a:xfrm>
            <a:off x="1628898" y="2456339"/>
            <a:ext cx="2734758" cy="0"/>
          </a:xfrm>
          <a:prstGeom prst="straightConnector1">
            <a:avLst/>
          </a:prstGeom>
          <a:ln w="63500" cmpd="sng">
            <a:solidFill>
              <a:srgbClr val="7030A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B32CC2A-834F-4297-B791-774F27B44A4D}"/>
              </a:ext>
            </a:extLst>
          </p:cNvPr>
          <p:cNvCxnSpPr>
            <a:cxnSpLocks/>
          </p:cNvCxnSpPr>
          <p:nvPr/>
        </p:nvCxnSpPr>
        <p:spPr>
          <a:xfrm flipH="1" flipV="1">
            <a:off x="3778880" y="1866800"/>
            <a:ext cx="406894" cy="456423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C0EB6B9-6B1A-4CDB-B638-E5A5BE60E5E8}"/>
              </a:ext>
            </a:extLst>
          </p:cNvPr>
          <p:cNvCxnSpPr>
            <a:cxnSpLocks/>
          </p:cNvCxnSpPr>
          <p:nvPr/>
        </p:nvCxnSpPr>
        <p:spPr>
          <a:xfrm flipV="1">
            <a:off x="4693234" y="1683952"/>
            <a:ext cx="0" cy="470517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D19EE6F-31EC-4B21-A281-B159EFEFAA40}"/>
              </a:ext>
            </a:extLst>
          </p:cNvPr>
          <p:cNvCxnSpPr>
            <a:cxnSpLocks/>
          </p:cNvCxnSpPr>
          <p:nvPr/>
        </p:nvCxnSpPr>
        <p:spPr>
          <a:xfrm flipH="1">
            <a:off x="3696858" y="2996946"/>
            <a:ext cx="348042" cy="241334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7C4893D-548F-4AD6-8EDA-6CCFDBB41D9E}"/>
              </a:ext>
            </a:extLst>
          </p:cNvPr>
          <p:cNvCxnSpPr>
            <a:cxnSpLocks/>
          </p:cNvCxnSpPr>
          <p:nvPr/>
        </p:nvCxnSpPr>
        <p:spPr>
          <a:xfrm flipV="1">
            <a:off x="5241063" y="1835890"/>
            <a:ext cx="302305" cy="352071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AAC4C7B-FD41-4EC1-8B99-E86E33DD1384}"/>
              </a:ext>
            </a:extLst>
          </p:cNvPr>
          <p:cNvCxnSpPr>
            <a:cxnSpLocks/>
          </p:cNvCxnSpPr>
          <p:nvPr/>
        </p:nvCxnSpPr>
        <p:spPr>
          <a:xfrm flipH="1">
            <a:off x="4030550" y="3238280"/>
            <a:ext cx="396174" cy="324347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6B54023-F200-4A1B-98F9-A8E29A791C9B}"/>
              </a:ext>
            </a:extLst>
          </p:cNvPr>
          <p:cNvCxnSpPr>
            <a:cxnSpLocks/>
          </p:cNvCxnSpPr>
          <p:nvPr/>
        </p:nvCxnSpPr>
        <p:spPr>
          <a:xfrm>
            <a:off x="5349372" y="2857555"/>
            <a:ext cx="360129" cy="179843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88E5121D-884D-4B29-A782-CE777C764137}"/>
              </a:ext>
            </a:extLst>
          </p:cNvPr>
          <p:cNvCxnSpPr>
            <a:cxnSpLocks/>
          </p:cNvCxnSpPr>
          <p:nvPr/>
        </p:nvCxnSpPr>
        <p:spPr>
          <a:xfrm>
            <a:off x="4716105" y="3361294"/>
            <a:ext cx="0" cy="322449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9E95799-5701-408D-8FEF-016804C86A79}"/>
              </a:ext>
            </a:extLst>
          </p:cNvPr>
          <p:cNvCxnSpPr>
            <a:cxnSpLocks/>
          </p:cNvCxnSpPr>
          <p:nvPr/>
        </p:nvCxnSpPr>
        <p:spPr>
          <a:xfrm>
            <a:off x="5189541" y="3161434"/>
            <a:ext cx="272214" cy="302008"/>
          </a:xfrm>
          <a:prstGeom prst="straightConnector1">
            <a:avLst/>
          </a:prstGeom>
          <a:ln w="63500" cmpd="sng">
            <a:solidFill>
              <a:srgbClr val="C00000"/>
            </a:solidFill>
            <a:headEnd type="none" w="sm" len="sm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Wolke 8">
            <a:extLst>
              <a:ext uri="{FF2B5EF4-FFF2-40B4-BE49-F238E27FC236}">
                <a16:creationId xmlns:a16="http://schemas.microsoft.com/office/drawing/2014/main" id="{F5ECEDB4-E9F0-4C1C-8F20-40F68E9C63CB}"/>
              </a:ext>
            </a:extLst>
          </p:cNvPr>
          <p:cNvSpPr/>
          <p:nvPr/>
        </p:nvSpPr>
        <p:spPr>
          <a:xfrm>
            <a:off x="3882381" y="1969267"/>
            <a:ext cx="1667449" cy="1459983"/>
          </a:xfrm>
          <a:prstGeom prst="cloud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VPLS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5272C-EFB2-3A13-54BB-A7A0E019B0C6}"/>
              </a:ext>
            </a:extLst>
          </p:cNvPr>
          <p:cNvSpPr txBox="1">
            <a:spLocks/>
          </p:cNvSpPr>
          <p:nvPr/>
        </p:nvSpPr>
        <p:spPr bwMode="auto">
          <a:xfrm>
            <a:off x="2019357" y="3785257"/>
            <a:ext cx="7380288" cy="5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4572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9144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3716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18288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Issue: MAC timeout at intermediate nodes</a:t>
            </a:r>
          </a:p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turns unicast into BUM traffic</a:t>
            </a:r>
          </a:p>
        </p:txBody>
      </p:sp>
    </p:spTree>
    <p:extLst>
      <p:ext uri="{BB962C8B-B14F-4D97-AF65-F5344CB8AC3E}">
        <p14:creationId xmlns:p14="http://schemas.microsoft.com/office/powerpoint/2010/main" val="425849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DB31B55-6604-4B7A-8CD1-5A1382C4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889382"/>
            <a:ext cx="821363" cy="819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2860F6-49E1-4CBF-8AE8-4F3FDC99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Fira Sans" panose="020B0503050000020004" pitchFamily="34" charset="0"/>
                <a:ea typeface="Fira Sans" panose="020B0503050000020004" pitchFamily="34" charset="0"/>
              </a:rPr>
              <a:t>VLAN Loops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F504D-9B54-4042-8E33-62FA5802349B}"/>
              </a:ext>
            </a:extLst>
          </p:cNvPr>
          <p:cNvCxnSpPr>
            <a:cxnSpLocks/>
          </p:cNvCxnSpPr>
          <p:nvPr/>
        </p:nvCxnSpPr>
        <p:spPr>
          <a:xfrm flipV="1">
            <a:off x="2145338" y="3045041"/>
            <a:ext cx="1106126" cy="227457"/>
          </a:xfrm>
          <a:prstGeom prst="straightConnector1">
            <a:avLst/>
          </a:prstGeom>
          <a:ln w="63500" cmpd="sng">
            <a:solidFill>
              <a:srgbClr val="7030A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59A4E3D-A98E-4A26-8018-88F08FEE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671883"/>
            <a:ext cx="821363" cy="819500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82DAA3E-A380-4C8E-B81B-C7C69A43610B}"/>
              </a:ext>
            </a:extLst>
          </p:cNvPr>
          <p:cNvCxnSpPr>
            <a:cxnSpLocks/>
          </p:cNvCxnSpPr>
          <p:nvPr/>
        </p:nvCxnSpPr>
        <p:spPr>
          <a:xfrm>
            <a:off x="2160254" y="2126023"/>
            <a:ext cx="1091210" cy="318758"/>
          </a:xfrm>
          <a:prstGeom prst="straightConnector1">
            <a:avLst/>
          </a:prstGeom>
          <a:ln w="63500" cmpd="sng">
            <a:solidFill>
              <a:srgbClr val="7030A0"/>
            </a:solidFill>
            <a:headEnd type="non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Wolke 6">
            <a:extLst>
              <a:ext uri="{FF2B5EF4-FFF2-40B4-BE49-F238E27FC236}">
                <a16:creationId xmlns:a16="http://schemas.microsoft.com/office/drawing/2014/main" id="{40D00C02-55FF-4B5D-9559-E85D28275ABB}"/>
              </a:ext>
            </a:extLst>
          </p:cNvPr>
          <p:cNvSpPr/>
          <p:nvPr/>
        </p:nvSpPr>
        <p:spPr>
          <a:xfrm>
            <a:off x="2849130" y="1716273"/>
            <a:ext cx="2377439" cy="1965975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+mj-lt"/>
                <a:cs typeface="BentonSans-Book"/>
              </a:rPr>
              <a:t>IXP</a:t>
            </a: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  <a:p>
            <a:pPr algn="ctr">
              <a:lnSpc>
                <a:spcPct val="90000"/>
              </a:lnSpc>
            </a:pPr>
            <a:endParaRPr lang="en-US" sz="1200" b="1">
              <a:solidFill>
                <a:schemeClr val="bg1"/>
              </a:solidFill>
              <a:latin typeface="+mj-lt"/>
              <a:cs typeface="BentonSans-Book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8E0F9A-2D1A-455F-B1DD-E0DD8D016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249" y="2858396"/>
            <a:ext cx="3467278" cy="20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46101"/>
      </p:ext>
    </p:extLst>
  </p:cSld>
  <p:clrMapOvr>
    <a:masterClrMapping/>
  </p:clrMapOvr>
</p:sld>
</file>

<file path=ppt/theme/theme1.xml><?xml version="1.0" encoding="utf-8"?>
<a:theme xmlns:a="http://schemas.openxmlformats.org/drawingml/2006/main" name="1_DF_Theme_screen_150428">
  <a:themeElements>
    <a:clrScheme name="DE-CIX-Test">
      <a:dk1>
        <a:srgbClr val="24261E"/>
      </a:dk1>
      <a:lt1>
        <a:sysClr val="window" lastClr="FFFFFF"/>
      </a:lt1>
      <a:dk2>
        <a:srgbClr val="4D504C"/>
      </a:dk2>
      <a:lt2>
        <a:srgbClr val="393D39"/>
      </a:lt2>
      <a:accent1>
        <a:srgbClr val="1C3F4D"/>
      </a:accent1>
      <a:accent2>
        <a:srgbClr val="559EAE"/>
      </a:accent2>
      <a:accent3>
        <a:srgbClr val="096FA1"/>
      </a:accent3>
      <a:accent4>
        <a:srgbClr val="C20E1A"/>
      </a:accent4>
      <a:accent5>
        <a:srgbClr val="F7DA0F"/>
      </a:accent5>
      <a:accent6>
        <a:srgbClr val="E9EEF6"/>
      </a:accent6>
      <a:hlink>
        <a:srgbClr val="C20E1A"/>
      </a:hlink>
      <a:folHlink>
        <a:srgbClr val="1292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dirty="0" err="1">
            <a:solidFill>
              <a:prstClr val="white"/>
            </a:solidFill>
            <a:latin typeface="BentonSans-Book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rMedia Template by Javi García">
  <a:themeElements>
    <a:clrScheme name="Custom 2">
      <a:dk1>
        <a:srgbClr val="373A36"/>
      </a:dk1>
      <a:lt1>
        <a:srgbClr val="FFFFFF"/>
      </a:lt1>
      <a:dk2>
        <a:srgbClr val="000000"/>
      </a:dk2>
      <a:lt2>
        <a:srgbClr val="D8D8D8"/>
      </a:lt2>
      <a:accent1>
        <a:srgbClr val="FF6D10"/>
      </a:accent1>
      <a:accent2>
        <a:srgbClr val="FFFFFF"/>
      </a:accent2>
      <a:accent3>
        <a:srgbClr val="373A36"/>
      </a:accent3>
      <a:accent4>
        <a:srgbClr val="F2F2F2"/>
      </a:accent4>
      <a:accent5>
        <a:srgbClr val="FFC000"/>
      </a:accent5>
      <a:accent6>
        <a:srgbClr val="D8D8D8"/>
      </a:accent6>
      <a:hlink>
        <a:srgbClr val="0070C0"/>
      </a:hlink>
      <a:folHlink>
        <a:srgbClr val="FF6D1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Media Solutions Template (formato 16-9) v1.potx" id="{F40F036D-BEB4-4B2D-BA6C-793040E3A9A3}" vid="{8D16C914-E333-4735-9661-95B602D9A043}"/>
    </a:ext>
  </a:extLst>
</a:theme>
</file>

<file path=ppt/theme/theme3.xml><?xml version="1.0" encoding="utf-8"?>
<a:theme xmlns:a="http://schemas.openxmlformats.org/drawingml/2006/main" name="DE-CIx_Mater">
  <a:themeElements>
    <a:clrScheme name="Farben_DE_CI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6FA1"/>
      </a:accent1>
      <a:accent2>
        <a:srgbClr val="1C3F4D"/>
      </a:accent2>
      <a:accent3>
        <a:srgbClr val="F7DA0F"/>
      </a:accent3>
      <a:accent4>
        <a:srgbClr val="C20E1A"/>
      </a:accent4>
      <a:accent5>
        <a:srgbClr val="80A5BB"/>
      </a:accent5>
      <a:accent6>
        <a:srgbClr val="0CA0C5"/>
      </a:accent6>
      <a:hlink>
        <a:srgbClr val="096FA1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lIns="0" tIns="36000" rIns="0" bIns="36000" rtlCol="0" anchor="ctr">
        <a:spAutoFit/>
      </a:bodyPr>
      <a:lstStyle>
        <a:defPPr algn="ctr">
          <a:lnSpc>
            <a:spcPct val="90000"/>
          </a:lnSpc>
          <a:defRPr sz="1200" b="1" dirty="0" smtClean="0">
            <a:solidFill>
              <a:schemeClr val="bg1"/>
            </a:solidFill>
            <a:latin typeface="+mj-lt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1"/>
          </a:solidFill>
          <a:headEnd type="none" w="sm" len="sm"/>
          <a:tailEnd type="none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3AB56DEA01104AA8F9D115E12DE7A4" ma:contentTypeVersion="14" ma:contentTypeDescription="Ein neues Dokument erstellen." ma:contentTypeScope="" ma:versionID="99b66f5fb3388f687ea3ca731672a771">
  <xsd:schema xmlns:xsd="http://www.w3.org/2001/XMLSchema" xmlns:xs="http://www.w3.org/2001/XMLSchema" xmlns:p="http://schemas.microsoft.com/office/2006/metadata/properties" xmlns:ns3="3980c725-1907-4fb1-8591-42fda0430719" xmlns:ns4="f149953f-f50c-491a-8230-fb86882d084c" targetNamespace="http://schemas.microsoft.com/office/2006/metadata/properties" ma:root="true" ma:fieldsID="497233c96be463332a1d5ff6a6b95a09" ns3:_="" ns4:_="">
    <xsd:import namespace="3980c725-1907-4fb1-8591-42fda0430719"/>
    <xsd:import namespace="f149953f-f50c-491a-8230-fb86882d08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0c725-1907-4fb1-8591-42fda0430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9953f-f50c-491a-8230-fb86882d0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118443-FC64-4F0F-BA52-F631561919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20DBF-264C-404B-9D68-F5C936095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80c725-1907-4fb1-8591-42fda0430719"/>
    <ds:schemaRef ds:uri="f149953f-f50c-491a-8230-fb86882d08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DAAD5-3F0F-4173-8EAB-F78FE983AD91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3980c725-1907-4fb1-8591-42fda043071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149953f-f50c-491a-8230-fb86882d084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903</Words>
  <Application>Microsoft Office PowerPoint</Application>
  <PresentationFormat>Bildschirmpräsentation (16:9)</PresentationFormat>
  <Paragraphs>234</Paragraphs>
  <Slides>28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Arial</vt:lpstr>
      <vt:lpstr>BentonSans-Book</vt:lpstr>
      <vt:lpstr>Calibri</vt:lpstr>
      <vt:lpstr>Fira Sans</vt:lpstr>
      <vt:lpstr>Segoe UI</vt:lpstr>
      <vt:lpstr>Symbol</vt:lpstr>
      <vt:lpstr>Wingdings</vt:lpstr>
      <vt:lpstr>Wingdings 3</vt:lpstr>
      <vt:lpstr>1_DF_Theme_screen_150428</vt:lpstr>
      <vt:lpstr>CarMedia Template by Javi García</vt:lpstr>
      <vt:lpstr>DE-CIx_Mater</vt:lpstr>
      <vt:lpstr>PowerPoint-Präsentation</vt:lpstr>
      <vt:lpstr>Agenda</vt:lpstr>
      <vt:lpstr>IXP Challenges</vt:lpstr>
      <vt:lpstr>Example: DE-CIX Frankfurt</vt:lpstr>
      <vt:lpstr>DE-CIX Frankfurt – BUM noise level:</vt:lpstr>
      <vt:lpstr>Challenge: ProxyARP/ND</vt:lpstr>
      <vt:lpstr>Port Security at DE-CIX</vt:lpstr>
      <vt:lpstr>Challenge: Long Lasting Flows</vt:lpstr>
      <vt:lpstr>VLAN Loops</vt:lpstr>
      <vt:lpstr>VLAN Loops</vt:lpstr>
      <vt:lpstr>VLAN Loops</vt:lpstr>
      <vt:lpstr>VLAN Loops</vt:lpstr>
      <vt:lpstr>VLAN Loops</vt:lpstr>
      <vt:lpstr>Solution: Global Migration to EVPN</vt:lpstr>
      <vt:lpstr>Solution: ARP/ND Agent </vt:lpstr>
      <vt:lpstr>Migration</vt:lpstr>
      <vt:lpstr>Migration Scenarios</vt:lpstr>
      <vt:lpstr>Testing - Network</vt:lpstr>
      <vt:lpstr>Testing – Configuration Systems</vt:lpstr>
      <vt:lpstr>Results</vt:lpstr>
      <vt:lpstr>DE-CIX Frankfurt</vt:lpstr>
      <vt:lpstr>Customer Feedback:</vt:lpstr>
      <vt:lpstr>Customer Feedback:</vt:lpstr>
      <vt:lpstr>Result of EVPN at UAE-IX:</vt:lpstr>
      <vt:lpstr>Bugs &amp; Accidents</vt:lpstr>
      <vt:lpstr>What you can do: as an IXP member</vt:lpstr>
      <vt:lpstr>PowerPoint-Präsentation</vt:lpstr>
      <vt:lpstr>PowerPoint-Präsentation</vt:lpstr>
    </vt:vector>
  </TitlesOfParts>
  <Manager/>
  <Company>Die Firma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Robert Mangelmann</dc:creator>
  <cp:keywords/>
  <dc:description/>
  <cp:lastModifiedBy>Bernd Spiess</cp:lastModifiedBy>
  <cp:revision>2125</cp:revision>
  <cp:lastPrinted>2020-09-08T13:14:58Z</cp:lastPrinted>
  <dcterms:created xsi:type="dcterms:W3CDTF">2015-08-11T09:51:46Z</dcterms:created>
  <dcterms:modified xsi:type="dcterms:W3CDTF">2022-12-06T12:03:39Z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0x0101008F3AB56DEA01104AA8F9D115E12DE7A4</vt:lpwstr>
  </property>
</Properties>
</file>